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Lst>
  <p:sldSz cx="18288000" cy="10287000"/>
  <p:notesSz cx="6858000" cy="9144000"/>
  <p:embeddedFontLst>
    <p:embeddedFont>
      <p:font typeface="Archivo Black" panose="020B0604020202020204" charset="0"/>
      <p:regular r:id="rId22"/>
    </p:embeddedFont>
    <p:embeddedFont>
      <p:font typeface="Calibri" panose="020F0502020204030204" pitchFamily="34" charset="0"/>
      <p:regular r:id="rId23"/>
      <p:bold r:id="rId24"/>
      <p:italic r:id="rId25"/>
      <p:boldItalic r:id="rId26"/>
    </p:embeddedFont>
    <p:embeddedFont>
      <p:font typeface="HK Grotesk Bold" panose="020B0604020202020204" charset="0"/>
      <p:regular r:id="rId27"/>
    </p:embeddedFont>
    <p:embeddedFont>
      <p:font typeface="Paytone One" panose="020B0604020202020204" charset="0"/>
      <p:regular r:id="rId28"/>
    </p:embeddedFont>
    <p:embeddedFont>
      <p:font typeface="Quicksand Bold" panose="020B0604020202020204" charset="0"/>
      <p:regular r:id="rId2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43" d="100"/>
          <a:sy n="43" d="100"/>
        </p:scale>
        <p:origin x="918"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presProps" Target="presProp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7/9/2023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7/9/2023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7/9/2023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7/9/2023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7/9/2023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7/9/2023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5" Type="http://schemas.openxmlformats.org/officeDocument/2006/relationships/image" Target="../media/image1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image" Target="../media/image13.png"/></Relationships>
</file>

<file path=ppt/slides/_rels/slide10.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Layout" Target="../slideLayouts/slideLayout7.xml"/><Relationship Id="rId5" Type="http://schemas.openxmlformats.org/officeDocument/2006/relationships/image" Target="../media/image37.svg"/><Relationship Id="rId4" Type="http://schemas.openxmlformats.org/officeDocument/2006/relationships/image" Target="../media/image36.png"/></Relationships>
</file>

<file path=ppt/slides/_rels/slide12.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Layout" Target="../slideLayouts/slideLayout7.xml"/><Relationship Id="rId5" Type="http://schemas.openxmlformats.org/officeDocument/2006/relationships/image" Target="../media/image37.svg"/><Relationship Id="rId4" Type="http://schemas.openxmlformats.org/officeDocument/2006/relationships/image" Target="../media/image36.png"/></Relationships>
</file>

<file path=ppt/slides/_rels/slide14.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Layout" Target="../slideLayouts/slideLayout7.xml"/><Relationship Id="rId5" Type="http://schemas.openxmlformats.org/officeDocument/2006/relationships/image" Target="../media/image39.png"/><Relationship Id="rId4" Type="http://schemas.openxmlformats.org/officeDocument/2006/relationships/image" Target="../media/image38.png"/></Relationships>
</file>

<file path=ppt/slides/_rels/slide15.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Layout" Target="../slideLayouts/slideLayout7.xml"/><Relationship Id="rId5" Type="http://schemas.openxmlformats.org/officeDocument/2006/relationships/image" Target="../media/image41.png"/><Relationship Id="rId4" Type="http://schemas.openxmlformats.org/officeDocument/2006/relationships/image" Target="../media/image40.png"/></Relationships>
</file>

<file path=ppt/slides/_rels/slide16.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17.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4.svg"/><Relationship Id="rId15" Type="http://schemas.openxmlformats.org/officeDocument/2006/relationships/image" Target="../media/image14.svg"/><Relationship Id="rId10" Type="http://schemas.openxmlformats.org/officeDocument/2006/relationships/image" Target="../media/image9.png"/><Relationship Id="rId4" Type="http://schemas.openxmlformats.org/officeDocument/2006/relationships/image" Target="../media/image43.png"/><Relationship Id="rId9" Type="http://schemas.openxmlformats.org/officeDocument/2006/relationships/image" Target="../media/image8.svg"/><Relationship Id="rId14"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openxmlformats.org/officeDocument/2006/relationships/image" Target="../media/image46.svg"/><Relationship Id="rId2" Type="http://schemas.openxmlformats.org/officeDocument/2006/relationships/image" Target="../media/image45.png"/><Relationship Id="rId1" Type="http://schemas.openxmlformats.org/officeDocument/2006/relationships/slideLayout" Target="../slideLayouts/slideLayout7.xml"/><Relationship Id="rId4" Type="http://schemas.openxmlformats.org/officeDocument/2006/relationships/image" Target="../media/image47.png"/></Relationships>
</file>

<file path=ppt/slides/_rels/slide19.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9.svg"/><Relationship Id="rId7" Type="http://schemas.openxmlformats.org/officeDocument/2006/relationships/image" Target="../media/image53.svg"/><Relationship Id="rId2" Type="http://schemas.openxmlformats.org/officeDocument/2006/relationships/image" Target="../media/image48.png"/><Relationship Id="rId1" Type="http://schemas.openxmlformats.org/officeDocument/2006/relationships/slideLayout" Target="../slideLayouts/slideLayout7.xml"/><Relationship Id="rId6" Type="http://schemas.openxmlformats.org/officeDocument/2006/relationships/image" Target="../media/image52.png"/><Relationship Id="rId11" Type="http://schemas.openxmlformats.org/officeDocument/2006/relationships/image" Target="../media/image56.png"/><Relationship Id="rId5" Type="http://schemas.openxmlformats.org/officeDocument/2006/relationships/image" Target="../media/image51.svg"/><Relationship Id="rId10" Type="http://schemas.openxmlformats.org/officeDocument/2006/relationships/image" Target="../media/image55.svg"/><Relationship Id="rId4" Type="http://schemas.openxmlformats.org/officeDocument/2006/relationships/image" Target="../media/image50.png"/><Relationship Id="rId9" Type="http://schemas.openxmlformats.org/officeDocument/2006/relationships/image" Target="../media/image54.png"/></Relationships>
</file>

<file path=ppt/slides/_rels/slide2.xml.rels><?xml version="1.0" encoding="UTF-8" standalone="yes"?>
<Relationships xmlns="http://schemas.openxmlformats.org/package/2006/relationships"><Relationship Id="rId3" Type="http://schemas.openxmlformats.org/officeDocument/2006/relationships/image" Target="../media/image16.svg"/><Relationship Id="rId7" Type="http://schemas.openxmlformats.org/officeDocument/2006/relationships/image" Target="../media/image20.sv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svg"/><Relationship Id="rId4" Type="http://schemas.openxmlformats.org/officeDocument/2006/relationships/image" Target="../media/image17.png"/></Relationships>
</file>

<file path=ppt/slides/_rels/slide20.xml.rels><?xml version="1.0" encoding="UTF-8" standalone="yes"?>
<Relationships xmlns="http://schemas.openxmlformats.org/package/2006/relationships"><Relationship Id="rId8" Type="http://schemas.openxmlformats.org/officeDocument/2006/relationships/image" Target="../media/image63.png"/><Relationship Id="rId13" Type="http://schemas.openxmlformats.org/officeDocument/2006/relationships/image" Target="../media/image68.svg"/><Relationship Id="rId3" Type="http://schemas.openxmlformats.org/officeDocument/2006/relationships/image" Target="../media/image58.svg"/><Relationship Id="rId7" Type="http://schemas.openxmlformats.org/officeDocument/2006/relationships/image" Target="../media/image62.svg"/><Relationship Id="rId12" Type="http://schemas.openxmlformats.org/officeDocument/2006/relationships/image" Target="../media/image67.png"/><Relationship Id="rId2" Type="http://schemas.openxmlformats.org/officeDocument/2006/relationships/image" Target="../media/image57.png"/><Relationship Id="rId1" Type="http://schemas.openxmlformats.org/officeDocument/2006/relationships/slideLayout" Target="../slideLayouts/slideLayout7.xml"/><Relationship Id="rId6" Type="http://schemas.openxmlformats.org/officeDocument/2006/relationships/image" Target="../media/image61.png"/><Relationship Id="rId11" Type="http://schemas.openxmlformats.org/officeDocument/2006/relationships/image" Target="../media/image66.svg"/><Relationship Id="rId5" Type="http://schemas.openxmlformats.org/officeDocument/2006/relationships/image" Target="../media/image60.svg"/><Relationship Id="rId15" Type="http://schemas.openxmlformats.org/officeDocument/2006/relationships/image" Target="../media/image70.svg"/><Relationship Id="rId10" Type="http://schemas.openxmlformats.org/officeDocument/2006/relationships/image" Target="../media/image65.png"/><Relationship Id="rId4" Type="http://schemas.openxmlformats.org/officeDocument/2006/relationships/image" Target="../media/image59.png"/><Relationship Id="rId9" Type="http://schemas.openxmlformats.org/officeDocument/2006/relationships/image" Target="../media/image64.svg"/><Relationship Id="rId14" Type="http://schemas.openxmlformats.org/officeDocument/2006/relationships/image" Target="../media/image69.png"/></Relationships>
</file>

<file path=ppt/slides/_rels/slide3.xml.rels><?xml version="1.0" encoding="UTF-8" standalone="yes"?>
<Relationships xmlns="http://schemas.openxmlformats.org/package/2006/relationships"><Relationship Id="rId3" Type="http://schemas.openxmlformats.org/officeDocument/2006/relationships/image" Target="../media/image16.svg"/><Relationship Id="rId7" Type="http://schemas.openxmlformats.org/officeDocument/2006/relationships/image" Target="../media/image20.sv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svg"/><Relationship Id="rId4" Type="http://schemas.openxmlformats.org/officeDocument/2006/relationships/image" Target="../media/image17.png"/></Relationships>
</file>

<file path=ppt/slides/_rels/slide4.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7.svg"/><Relationship Id="rId2"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5.svg"/><Relationship Id="rId4" Type="http://schemas.openxmlformats.org/officeDocument/2006/relationships/image" Target="../media/image24.png"/></Relationships>
</file>

<file path=ppt/slides/_rels/slide6.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Layout" Target="../slideLayouts/slideLayout7.xml"/><Relationship Id="rId5" Type="http://schemas.openxmlformats.org/officeDocument/2006/relationships/image" Target="../media/image31.svg"/><Relationship Id="rId4" Type="http://schemas.openxmlformats.org/officeDocument/2006/relationships/image" Target="../media/image30.png"/></Relationships>
</file>

<file path=ppt/slides/_rels/slide7.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sp>
        <p:nvSpPr>
          <p:cNvPr id="2" name="Freeform 2"/>
          <p:cNvSpPr/>
          <p:nvPr/>
        </p:nvSpPr>
        <p:spPr>
          <a:xfrm>
            <a:off x="14580789" y="0"/>
            <a:ext cx="4701724" cy="2222633"/>
          </a:xfrm>
          <a:custGeom>
            <a:avLst/>
            <a:gdLst/>
            <a:ahLst/>
            <a:cxnLst/>
            <a:rect l="l" t="t" r="r" b="b"/>
            <a:pathLst>
              <a:path w="4701724" h="2222633">
                <a:moveTo>
                  <a:pt x="0" y="0"/>
                </a:moveTo>
                <a:lnTo>
                  <a:pt x="4701724" y="0"/>
                </a:lnTo>
                <a:lnTo>
                  <a:pt x="4701724" y="2222633"/>
                </a:lnTo>
                <a:lnTo>
                  <a:pt x="0" y="222263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7154514" y="6912424"/>
            <a:ext cx="3978971" cy="1273271"/>
          </a:xfrm>
          <a:custGeom>
            <a:avLst/>
            <a:gdLst/>
            <a:ahLst/>
            <a:cxnLst/>
            <a:rect l="l" t="t" r="r" b="b"/>
            <a:pathLst>
              <a:path w="3978971" h="1273271">
                <a:moveTo>
                  <a:pt x="0" y="0"/>
                </a:moveTo>
                <a:lnTo>
                  <a:pt x="3978972" y="0"/>
                </a:lnTo>
                <a:lnTo>
                  <a:pt x="3978972" y="1273271"/>
                </a:lnTo>
                <a:lnTo>
                  <a:pt x="0" y="127327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rot="4423086">
            <a:off x="166746" y="-4626437"/>
            <a:ext cx="5323671" cy="7857779"/>
          </a:xfrm>
          <a:custGeom>
            <a:avLst/>
            <a:gdLst/>
            <a:ahLst/>
            <a:cxnLst/>
            <a:rect l="l" t="t" r="r" b="b"/>
            <a:pathLst>
              <a:path w="5323671" h="7857779">
                <a:moveTo>
                  <a:pt x="0" y="0"/>
                </a:moveTo>
                <a:lnTo>
                  <a:pt x="5323671" y="0"/>
                </a:lnTo>
                <a:lnTo>
                  <a:pt x="5323671" y="7857780"/>
                </a:lnTo>
                <a:lnTo>
                  <a:pt x="0" y="785778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a:off x="14124406" y="7950069"/>
            <a:ext cx="5614490" cy="4130953"/>
          </a:xfrm>
          <a:custGeom>
            <a:avLst/>
            <a:gdLst/>
            <a:ahLst/>
            <a:cxnLst/>
            <a:rect l="l" t="t" r="r" b="b"/>
            <a:pathLst>
              <a:path w="5614490" h="4130953">
                <a:moveTo>
                  <a:pt x="0" y="0"/>
                </a:moveTo>
                <a:lnTo>
                  <a:pt x="5614490" y="0"/>
                </a:lnTo>
                <a:lnTo>
                  <a:pt x="5614490" y="4130953"/>
                </a:lnTo>
                <a:lnTo>
                  <a:pt x="0" y="413095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6" name="Freeform 6"/>
          <p:cNvSpPr/>
          <p:nvPr/>
        </p:nvSpPr>
        <p:spPr>
          <a:xfrm rot="-8897882">
            <a:off x="15681947" y="7636750"/>
            <a:ext cx="3154705" cy="2291105"/>
          </a:xfrm>
          <a:custGeom>
            <a:avLst/>
            <a:gdLst/>
            <a:ahLst/>
            <a:cxnLst/>
            <a:rect l="l" t="t" r="r" b="b"/>
            <a:pathLst>
              <a:path w="3154705" h="2291105">
                <a:moveTo>
                  <a:pt x="0" y="0"/>
                </a:moveTo>
                <a:lnTo>
                  <a:pt x="3154706" y="0"/>
                </a:lnTo>
                <a:lnTo>
                  <a:pt x="3154706" y="2291105"/>
                </a:lnTo>
                <a:lnTo>
                  <a:pt x="0" y="229110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7" name="Freeform 7"/>
          <p:cNvSpPr/>
          <p:nvPr/>
        </p:nvSpPr>
        <p:spPr>
          <a:xfrm>
            <a:off x="-1689017" y="6978775"/>
            <a:ext cx="5181796" cy="5106425"/>
          </a:xfrm>
          <a:custGeom>
            <a:avLst/>
            <a:gdLst/>
            <a:ahLst/>
            <a:cxnLst/>
            <a:rect l="l" t="t" r="r" b="b"/>
            <a:pathLst>
              <a:path w="5181796" h="5106425">
                <a:moveTo>
                  <a:pt x="0" y="0"/>
                </a:moveTo>
                <a:lnTo>
                  <a:pt x="5181796" y="0"/>
                </a:lnTo>
                <a:lnTo>
                  <a:pt x="5181796" y="5106424"/>
                </a:lnTo>
                <a:lnTo>
                  <a:pt x="0" y="5106424"/>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8" name="TextBox 8"/>
          <p:cNvSpPr txBox="1"/>
          <p:nvPr/>
        </p:nvSpPr>
        <p:spPr>
          <a:xfrm>
            <a:off x="4032122" y="1825030"/>
            <a:ext cx="12458729" cy="3971807"/>
          </a:xfrm>
          <a:prstGeom prst="rect">
            <a:avLst/>
          </a:prstGeom>
        </p:spPr>
        <p:txBody>
          <a:bodyPr lIns="0" tIns="0" rIns="0" bIns="0" rtlCol="0" anchor="t">
            <a:spAutoFit/>
          </a:bodyPr>
          <a:lstStyle/>
          <a:p>
            <a:pPr algn="ctr">
              <a:lnSpc>
                <a:spcPts val="7881"/>
              </a:lnSpc>
            </a:pPr>
            <a:r>
              <a:rPr lang="en-US" sz="5629">
                <a:solidFill>
                  <a:srgbClr val="000000"/>
                </a:solidFill>
                <a:latin typeface="Archivo Black"/>
              </a:rPr>
              <a:t>PROJECT TITLE:</a:t>
            </a:r>
          </a:p>
          <a:p>
            <a:pPr algn="ctr">
              <a:lnSpc>
                <a:spcPts val="7881"/>
              </a:lnSpc>
            </a:pPr>
            <a:r>
              <a:rPr lang="en-US" sz="5629">
                <a:solidFill>
                  <a:srgbClr val="000000"/>
                </a:solidFill>
                <a:latin typeface="Archivo Black"/>
              </a:rPr>
              <a:t>QETC DASHBOARD</a:t>
            </a:r>
          </a:p>
          <a:p>
            <a:pPr algn="ctr">
              <a:lnSpc>
                <a:spcPts val="7881"/>
              </a:lnSpc>
            </a:pPr>
            <a:r>
              <a:rPr lang="en-US" sz="5629">
                <a:solidFill>
                  <a:srgbClr val="000000"/>
                </a:solidFill>
                <a:latin typeface="Archivo Black"/>
              </a:rPr>
              <a:t>(Empowering Data-Driven Decision Making in Education)</a:t>
            </a:r>
          </a:p>
        </p:txBody>
      </p:sp>
      <p:sp>
        <p:nvSpPr>
          <p:cNvPr id="9" name="Freeform 9"/>
          <p:cNvSpPr/>
          <p:nvPr/>
        </p:nvSpPr>
        <p:spPr>
          <a:xfrm rot="4423086">
            <a:off x="-24920" y="-4936755"/>
            <a:ext cx="5323671" cy="7857779"/>
          </a:xfrm>
          <a:custGeom>
            <a:avLst/>
            <a:gdLst/>
            <a:ahLst/>
            <a:cxnLst/>
            <a:rect l="l" t="t" r="r" b="b"/>
            <a:pathLst>
              <a:path w="5323671" h="7857779">
                <a:moveTo>
                  <a:pt x="0" y="0"/>
                </a:moveTo>
                <a:lnTo>
                  <a:pt x="5323671" y="0"/>
                </a:lnTo>
                <a:lnTo>
                  <a:pt x="5323671" y="7857779"/>
                </a:lnTo>
                <a:lnTo>
                  <a:pt x="0" y="7857779"/>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781563" y="180748"/>
            <a:ext cx="12986487" cy="9350271"/>
          </a:xfrm>
          <a:custGeom>
            <a:avLst/>
            <a:gdLst/>
            <a:ahLst/>
            <a:cxnLst/>
            <a:rect l="l" t="t" r="r" b="b"/>
            <a:pathLst>
              <a:path w="12986487" h="9350271">
                <a:moveTo>
                  <a:pt x="0" y="0"/>
                </a:moveTo>
                <a:lnTo>
                  <a:pt x="12986487" y="0"/>
                </a:lnTo>
                <a:lnTo>
                  <a:pt x="12986487" y="9350271"/>
                </a:lnTo>
                <a:lnTo>
                  <a:pt x="0" y="935027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6170687" y="367944"/>
            <a:ext cx="4526271" cy="660756"/>
          </a:xfrm>
          <a:prstGeom prst="rect">
            <a:avLst/>
          </a:prstGeom>
        </p:spPr>
        <p:txBody>
          <a:bodyPr lIns="0" tIns="0" rIns="0" bIns="0" rtlCol="0" anchor="t">
            <a:spAutoFit/>
          </a:bodyPr>
          <a:lstStyle/>
          <a:p>
            <a:pPr algn="ctr">
              <a:lnSpc>
                <a:spcPts val="5484"/>
              </a:lnSpc>
            </a:pPr>
            <a:r>
              <a:rPr lang="en-US" sz="3917">
                <a:solidFill>
                  <a:srgbClr val="000000"/>
                </a:solidFill>
                <a:latin typeface="Paytone One Bold"/>
              </a:rPr>
              <a:t>OBECTIVE 3</a:t>
            </a:r>
          </a:p>
        </p:txBody>
      </p:sp>
      <p:sp>
        <p:nvSpPr>
          <p:cNvPr id="4" name="TextBox 4"/>
          <p:cNvSpPr txBox="1"/>
          <p:nvPr/>
        </p:nvSpPr>
        <p:spPr>
          <a:xfrm>
            <a:off x="2756315" y="1881133"/>
            <a:ext cx="11501060" cy="6362722"/>
          </a:xfrm>
          <a:prstGeom prst="rect">
            <a:avLst/>
          </a:prstGeom>
        </p:spPr>
        <p:txBody>
          <a:bodyPr lIns="0" tIns="0" rIns="0" bIns="0" rtlCol="0" anchor="t">
            <a:spAutoFit/>
          </a:bodyPr>
          <a:lstStyle/>
          <a:p>
            <a:pPr algn="just">
              <a:lnSpc>
                <a:spcPts val="5040"/>
              </a:lnSpc>
            </a:pPr>
            <a:r>
              <a:rPr lang="en-US" sz="3600">
                <a:solidFill>
                  <a:srgbClr val="000000"/>
                </a:solidFill>
                <a:latin typeface="HK Grotesk Bold"/>
              </a:rPr>
              <a:t>To visualize the dashboard, We have have designed a user-friendly interface that presents the data in an intuitive and interactive manner. Through visualizations such as charts, graphs, and maps, stakeholders can easily explore and understand key metrics, including student demographics, program popularity, university distribution, and commission trends. The dashboard provides a holistic view of the program, allowing administrators to identify strengths, weaknesses, and opportunities for improvement.</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sp>
        <p:nvSpPr>
          <p:cNvPr id="2" name="Freeform 2"/>
          <p:cNvSpPr/>
          <p:nvPr/>
        </p:nvSpPr>
        <p:spPr>
          <a:xfrm>
            <a:off x="152522" y="4219239"/>
            <a:ext cx="7924081" cy="3574841"/>
          </a:xfrm>
          <a:custGeom>
            <a:avLst/>
            <a:gdLst/>
            <a:ahLst/>
            <a:cxnLst/>
            <a:rect l="l" t="t" r="r" b="b"/>
            <a:pathLst>
              <a:path w="7924081" h="3574841">
                <a:moveTo>
                  <a:pt x="0" y="0"/>
                </a:moveTo>
                <a:lnTo>
                  <a:pt x="7924081" y="0"/>
                </a:lnTo>
                <a:lnTo>
                  <a:pt x="7924081" y="3574841"/>
                </a:lnTo>
                <a:lnTo>
                  <a:pt x="0" y="357484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596165" y="7376883"/>
            <a:ext cx="2194835" cy="2509686"/>
          </a:xfrm>
          <a:custGeom>
            <a:avLst/>
            <a:gdLst/>
            <a:ahLst/>
            <a:cxnLst/>
            <a:rect l="l" t="t" r="r" b="b"/>
            <a:pathLst>
              <a:path w="2194835" h="2509686">
                <a:moveTo>
                  <a:pt x="0" y="0"/>
                </a:moveTo>
                <a:lnTo>
                  <a:pt x="2194834" y="0"/>
                </a:lnTo>
                <a:lnTo>
                  <a:pt x="2194834" y="2509686"/>
                </a:lnTo>
                <a:lnTo>
                  <a:pt x="0" y="250968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211057" y="1235708"/>
            <a:ext cx="8797725" cy="1566544"/>
          </a:xfrm>
          <a:prstGeom prst="rect">
            <a:avLst/>
          </a:prstGeom>
        </p:spPr>
        <p:txBody>
          <a:bodyPr lIns="0" tIns="0" rIns="0" bIns="0" rtlCol="0" anchor="t">
            <a:spAutoFit/>
          </a:bodyPr>
          <a:lstStyle/>
          <a:p>
            <a:pPr algn="ctr">
              <a:lnSpc>
                <a:spcPts val="12880"/>
              </a:lnSpc>
            </a:pPr>
            <a:r>
              <a:rPr lang="en-US" sz="9200">
                <a:solidFill>
                  <a:srgbClr val="000000"/>
                </a:solidFill>
                <a:latin typeface="Paytone One Bold"/>
              </a:rPr>
              <a:t>project scope</a:t>
            </a:r>
          </a:p>
        </p:txBody>
      </p:sp>
      <p:sp>
        <p:nvSpPr>
          <p:cNvPr id="5" name="AutoShape 5"/>
          <p:cNvSpPr/>
          <p:nvPr/>
        </p:nvSpPr>
        <p:spPr>
          <a:xfrm>
            <a:off x="2790999" y="9258300"/>
            <a:ext cx="6492240" cy="0"/>
          </a:xfrm>
          <a:prstGeom prst="line">
            <a:avLst/>
          </a:prstGeom>
          <a:ln w="38100" cap="flat">
            <a:solidFill>
              <a:srgbClr val="000000"/>
            </a:solidFill>
            <a:prstDash val="solid"/>
            <a:headEnd type="none" w="sm" len="sm"/>
            <a:tailEnd type="none" w="sm" len="sm"/>
          </a:ln>
        </p:spPr>
      </p:sp>
      <p:sp>
        <p:nvSpPr>
          <p:cNvPr id="6" name="TextBox 6"/>
          <p:cNvSpPr txBox="1"/>
          <p:nvPr/>
        </p:nvSpPr>
        <p:spPr>
          <a:xfrm>
            <a:off x="1219200" y="4575971"/>
            <a:ext cx="6390678" cy="2853002"/>
          </a:xfrm>
          <a:prstGeom prst="rect">
            <a:avLst/>
          </a:prstGeom>
        </p:spPr>
        <p:txBody>
          <a:bodyPr lIns="0" tIns="0" rIns="0" bIns="0" rtlCol="0" anchor="t">
            <a:spAutoFit/>
          </a:bodyPr>
          <a:lstStyle/>
          <a:p>
            <a:pPr>
              <a:lnSpc>
                <a:spcPts val="4605"/>
              </a:lnSpc>
            </a:pPr>
            <a:r>
              <a:rPr lang="en-US" sz="3289">
                <a:solidFill>
                  <a:srgbClr val="000000"/>
                </a:solidFill>
                <a:latin typeface="HK Grotesk Bold"/>
              </a:rPr>
              <a:t>1.Analyze data from 2018 to present, including student demographics, program specifics, marketing initiatives, and financial records.</a:t>
            </a:r>
          </a:p>
        </p:txBody>
      </p:sp>
      <p:sp>
        <p:nvSpPr>
          <p:cNvPr id="7" name="Freeform 7"/>
          <p:cNvSpPr/>
          <p:nvPr/>
        </p:nvSpPr>
        <p:spPr>
          <a:xfrm>
            <a:off x="9008782" y="2465731"/>
            <a:ext cx="8992781" cy="4056970"/>
          </a:xfrm>
          <a:custGeom>
            <a:avLst/>
            <a:gdLst/>
            <a:ahLst/>
            <a:cxnLst/>
            <a:rect l="l" t="t" r="r" b="b"/>
            <a:pathLst>
              <a:path w="8992781" h="4056970">
                <a:moveTo>
                  <a:pt x="0" y="0"/>
                </a:moveTo>
                <a:lnTo>
                  <a:pt x="8992781" y="0"/>
                </a:lnTo>
                <a:lnTo>
                  <a:pt x="8992781" y="4056970"/>
                </a:lnTo>
                <a:lnTo>
                  <a:pt x="0" y="405697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8" name="TextBox 8"/>
          <p:cNvSpPr txBox="1"/>
          <p:nvPr/>
        </p:nvSpPr>
        <p:spPr>
          <a:xfrm>
            <a:off x="9669795" y="3646198"/>
            <a:ext cx="6954138" cy="1852805"/>
          </a:xfrm>
          <a:prstGeom prst="rect">
            <a:avLst/>
          </a:prstGeom>
        </p:spPr>
        <p:txBody>
          <a:bodyPr lIns="0" tIns="0" rIns="0" bIns="0" rtlCol="0" anchor="t">
            <a:spAutoFit/>
          </a:bodyPr>
          <a:lstStyle/>
          <a:p>
            <a:pPr>
              <a:lnSpc>
                <a:spcPts val="5012"/>
              </a:lnSpc>
            </a:pPr>
            <a:r>
              <a:rPr lang="en-US" sz="3580">
                <a:solidFill>
                  <a:srgbClr val="000000"/>
                </a:solidFill>
                <a:latin typeface="HK Grotesk Bold"/>
              </a:rPr>
              <a:t>2. Identify enrollment trends, program popularity, peak seasons, and student preferences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sp>
        <p:nvSpPr>
          <p:cNvPr id="2" name="Freeform 2"/>
          <p:cNvSpPr/>
          <p:nvPr/>
        </p:nvSpPr>
        <p:spPr>
          <a:xfrm>
            <a:off x="9008782" y="2431266"/>
            <a:ext cx="9030049" cy="4073784"/>
          </a:xfrm>
          <a:custGeom>
            <a:avLst/>
            <a:gdLst/>
            <a:ahLst/>
            <a:cxnLst/>
            <a:rect l="l" t="t" r="r" b="b"/>
            <a:pathLst>
              <a:path w="9030049" h="4073784">
                <a:moveTo>
                  <a:pt x="0" y="0"/>
                </a:moveTo>
                <a:lnTo>
                  <a:pt x="9030049" y="0"/>
                </a:lnTo>
                <a:lnTo>
                  <a:pt x="9030049" y="4073784"/>
                </a:lnTo>
                <a:lnTo>
                  <a:pt x="0" y="407378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211057" y="1235708"/>
            <a:ext cx="8797725" cy="1566544"/>
          </a:xfrm>
          <a:prstGeom prst="rect">
            <a:avLst/>
          </a:prstGeom>
        </p:spPr>
        <p:txBody>
          <a:bodyPr lIns="0" tIns="0" rIns="0" bIns="0" rtlCol="0" anchor="t">
            <a:spAutoFit/>
          </a:bodyPr>
          <a:lstStyle/>
          <a:p>
            <a:pPr algn="ctr">
              <a:lnSpc>
                <a:spcPts val="12880"/>
              </a:lnSpc>
            </a:pPr>
            <a:r>
              <a:rPr lang="en-US" sz="9200">
                <a:solidFill>
                  <a:srgbClr val="000000"/>
                </a:solidFill>
                <a:latin typeface="Paytone One Bold"/>
              </a:rPr>
              <a:t>project scope</a:t>
            </a:r>
          </a:p>
        </p:txBody>
      </p:sp>
      <p:sp>
        <p:nvSpPr>
          <p:cNvPr id="4" name="AutoShape 4"/>
          <p:cNvSpPr/>
          <p:nvPr/>
        </p:nvSpPr>
        <p:spPr>
          <a:xfrm>
            <a:off x="2790999" y="9258300"/>
            <a:ext cx="6492240" cy="0"/>
          </a:xfrm>
          <a:prstGeom prst="line">
            <a:avLst/>
          </a:prstGeom>
          <a:ln w="38100" cap="flat">
            <a:solidFill>
              <a:srgbClr val="000000"/>
            </a:solidFill>
            <a:prstDash val="solid"/>
            <a:headEnd type="none" w="sm" len="sm"/>
            <a:tailEnd type="none" w="sm" len="sm"/>
          </a:ln>
        </p:spPr>
      </p:sp>
      <p:sp>
        <p:nvSpPr>
          <p:cNvPr id="5" name="TextBox 5"/>
          <p:cNvSpPr txBox="1"/>
          <p:nvPr/>
        </p:nvSpPr>
        <p:spPr>
          <a:xfrm>
            <a:off x="9842470" y="2587301"/>
            <a:ext cx="6267127" cy="2821387"/>
          </a:xfrm>
          <a:prstGeom prst="rect">
            <a:avLst/>
          </a:prstGeom>
        </p:spPr>
        <p:txBody>
          <a:bodyPr lIns="0" tIns="0" rIns="0" bIns="0" rtlCol="0" anchor="t">
            <a:spAutoFit/>
          </a:bodyPr>
          <a:lstStyle/>
          <a:p>
            <a:pPr>
              <a:lnSpc>
                <a:spcPts val="4523"/>
              </a:lnSpc>
            </a:pPr>
            <a:r>
              <a:rPr lang="en-US" sz="3231">
                <a:solidFill>
                  <a:srgbClr val="000000"/>
                </a:solidFill>
                <a:latin typeface="Quicksand Bold"/>
              </a:rPr>
              <a:t>4.Develop predictive analytics capabilities for student enrollment, resource needs, and financial predictions for 2023</a:t>
            </a:r>
          </a:p>
        </p:txBody>
      </p:sp>
      <p:sp>
        <p:nvSpPr>
          <p:cNvPr id="6" name="Freeform 6"/>
          <p:cNvSpPr/>
          <p:nvPr/>
        </p:nvSpPr>
        <p:spPr>
          <a:xfrm>
            <a:off x="253190" y="4665905"/>
            <a:ext cx="8164919" cy="3683492"/>
          </a:xfrm>
          <a:custGeom>
            <a:avLst/>
            <a:gdLst/>
            <a:ahLst/>
            <a:cxnLst/>
            <a:rect l="l" t="t" r="r" b="b"/>
            <a:pathLst>
              <a:path w="8164919" h="3683492">
                <a:moveTo>
                  <a:pt x="0" y="0"/>
                </a:moveTo>
                <a:lnTo>
                  <a:pt x="8164919" y="0"/>
                </a:lnTo>
                <a:lnTo>
                  <a:pt x="8164919" y="3683492"/>
                </a:lnTo>
                <a:lnTo>
                  <a:pt x="0" y="36834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TextBox 7"/>
          <p:cNvSpPr txBox="1"/>
          <p:nvPr/>
        </p:nvSpPr>
        <p:spPr>
          <a:xfrm>
            <a:off x="1028700" y="5361500"/>
            <a:ext cx="5875875" cy="2115096"/>
          </a:xfrm>
          <a:prstGeom prst="rect">
            <a:avLst/>
          </a:prstGeom>
        </p:spPr>
        <p:txBody>
          <a:bodyPr lIns="0" tIns="0" rIns="0" bIns="0" rtlCol="0" anchor="t">
            <a:spAutoFit/>
          </a:bodyPr>
          <a:lstStyle/>
          <a:p>
            <a:pPr>
              <a:lnSpc>
                <a:spcPts val="4241"/>
              </a:lnSpc>
            </a:pPr>
            <a:r>
              <a:rPr lang="en-US" sz="3029">
                <a:solidFill>
                  <a:srgbClr val="000000"/>
                </a:solidFill>
                <a:latin typeface="Quicksand Bold"/>
              </a:rPr>
              <a:t>3.Design a user-friendly and visually appealing data analytics dashboard for QETC stakeholders.</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sp>
        <p:nvSpPr>
          <p:cNvPr id="2" name="Freeform 2"/>
          <p:cNvSpPr/>
          <p:nvPr/>
        </p:nvSpPr>
        <p:spPr>
          <a:xfrm>
            <a:off x="912819" y="3112328"/>
            <a:ext cx="12234435" cy="5519398"/>
          </a:xfrm>
          <a:custGeom>
            <a:avLst/>
            <a:gdLst/>
            <a:ahLst/>
            <a:cxnLst/>
            <a:rect l="l" t="t" r="r" b="b"/>
            <a:pathLst>
              <a:path w="12234435" h="5519398">
                <a:moveTo>
                  <a:pt x="0" y="0"/>
                </a:moveTo>
                <a:lnTo>
                  <a:pt x="12234435" y="0"/>
                </a:lnTo>
                <a:lnTo>
                  <a:pt x="12234435" y="5519398"/>
                </a:lnTo>
                <a:lnTo>
                  <a:pt x="0" y="551939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596165" y="7376883"/>
            <a:ext cx="2194835" cy="2509686"/>
          </a:xfrm>
          <a:custGeom>
            <a:avLst/>
            <a:gdLst/>
            <a:ahLst/>
            <a:cxnLst/>
            <a:rect l="l" t="t" r="r" b="b"/>
            <a:pathLst>
              <a:path w="2194835" h="2509686">
                <a:moveTo>
                  <a:pt x="0" y="0"/>
                </a:moveTo>
                <a:lnTo>
                  <a:pt x="2194834" y="0"/>
                </a:lnTo>
                <a:lnTo>
                  <a:pt x="2194834" y="2509686"/>
                </a:lnTo>
                <a:lnTo>
                  <a:pt x="0" y="250968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1693582" y="1226183"/>
            <a:ext cx="4864190" cy="1576069"/>
          </a:xfrm>
          <a:prstGeom prst="rect">
            <a:avLst/>
          </a:prstGeom>
        </p:spPr>
        <p:txBody>
          <a:bodyPr lIns="0" tIns="0" rIns="0" bIns="0" rtlCol="0" anchor="t">
            <a:spAutoFit/>
          </a:bodyPr>
          <a:lstStyle/>
          <a:p>
            <a:pPr algn="ctr">
              <a:lnSpc>
                <a:spcPts val="12880"/>
              </a:lnSpc>
            </a:pPr>
            <a:r>
              <a:rPr lang="en-US" sz="9200">
                <a:solidFill>
                  <a:srgbClr val="000000"/>
                </a:solidFill>
                <a:latin typeface="HK Grotesk Bold"/>
              </a:rPr>
              <a:t>solutions</a:t>
            </a:r>
          </a:p>
        </p:txBody>
      </p:sp>
      <p:sp>
        <p:nvSpPr>
          <p:cNvPr id="5" name="AutoShape 5"/>
          <p:cNvSpPr/>
          <p:nvPr/>
        </p:nvSpPr>
        <p:spPr>
          <a:xfrm>
            <a:off x="2790999" y="9258300"/>
            <a:ext cx="6492240" cy="0"/>
          </a:xfrm>
          <a:prstGeom prst="line">
            <a:avLst/>
          </a:prstGeom>
          <a:ln w="38100" cap="flat">
            <a:solidFill>
              <a:srgbClr val="000000"/>
            </a:solidFill>
            <a:prstDash val="solid"/>
            <a:headEnd type="none" w="sm" len="sm"/>
            <a:tailEnd type="none" w="sm" len="sm"/>
          </a:ln>
        </p:spPr>
      </p:sp>
      <p:sp>
        <p:nvSpPr>
          <p:cNvPr id="6" name="TextBox 6"/>
          <p:cNvSpPr txBox="1"/>
          <p:nvPr/>
        </p:nvSpPr>
        <p:spPr>
          <a:xfrm>
            <a:off x="1251484" y="3825232"/>
            <a:ext cx="11011448" cy="3416024"/>
          </a:xfrm>
          <a:prstGeom prst="rect">
            <a:avLst/>
          </a:prstGeom>
        </p:spPr>
        <p:txBody>
          <a:bodyPr lIns="0" tIns="0" rIns="0" bIns="0" rtlCol="0" anchor="t">
            <a:spAutoFit/>
          </a:bodyPr>
          <a:lstStyle/>
          <a:p>
            <a:pPr algn="just">
              <a:lnSpc>
                <a:spcPts val="5440"/>
              </a:lnSpc>
            </a:pPr>
            <a:r>
              <a:rPr lang="en-US" sz="3885">
                <a:solidFill>
                  <a:srgbClr val="000000"/>
                </a:solidFill>
                <a:latin typeface="HK Grotesk Bold"/>
              </a:rPr>
              <a:t>The solution we propose for the challenges faced by the QETC program is the development of a comprehensive and intelligent dashboard that incorporates advanced data analytics and predictive modeling techniques</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sp>
        <p:nvSpPr>
          <p:cNvPr id="2" name="Freeform 2"/>
          <p:cNvSpPr/>
          <p:nvPr/>
        </p:nvSpPr>
        <p:spPr>
          <a:xfrm>
            <a:off x="0" y="2212745"/>
            <a:ext cx="10430123" cy="4705408"/>
          </a:xfrm>
          <a:custGeom>
            <a:avLst/>
            <a:gdLst/>
            <a:ahLst/>
            <a:cxnLst/>
            <a:rect l="l" t="t" r="r" b="b"/>
            <a:pathLst>
              <a:path w="10430123" h="4705408">
                <a:moveTo>
                  <a:pt x="0" y="0"/>
                </a:moveTo>
                <a:lnTo>
                  <a:pt x="10430123" y="0"/>
                </a:lnTo>
                <a:lnTo>
                  <a:pt x="10430123" y="4705408"/>
                </a:lnTo>
                <a:lnTo>
                  <a:pt x="0" y="470540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241313" y="7862902"/>
            <a:ext cx="14442100" cy="1695746"/>
          </a:xfrm>
          <a:custGeom>
            <a:avLst/>
            <a:gdLst/>
            <a:ahLst/>
            <a:cxnLst/>
            <a:rect l="l" t="t" r="r" b="b"/>
            <a:pathLst>
              <a:path w="14442100" h="1695746">
                <a:moveTo>
                  <a:pt x="0" y="0"/>
                </a:moveTo>
                <a:lnTo>
                  <a:pt x="14442100" y="0"/>
                </a:lnTo>
                <a:lnTo>
                  <a:pt x="14442100" y="1695746"/>
                </a:lnTo>
                <a:lnTo>
                  <a:pt x="0" y="1695746"/>
                </a:lnTo>
                <a:lnTo>
                  <a:pt x="0" y="0"/>
                </a:lnTo>
                <a:close/>
              </a:path>
            </a:pathLst>
          </a:custGeom>
          <a:blipFill>
            <a:blip r:embed="rId4"/>
            <a:stretch>
              <a:fillRect/>
            </a:stretch>
          </a:blipFill>
        </p:spPr>
      </p:sp>
      <p:sp>
        <p:nvSpPr>
          <p:cNvPr id="4" name="Freeform 4"/>
          <p:cNvSpPr/>
          <p:nvPr/>
        </p:nvSpPr>
        <p:spPr>
          <a:xfrm>
            <a:off x="10706585" y="1682920"/>
            <a:ext cx="6625107" cy="5813284"/>
          </a:xfrm>
          <a:custGeom>
            <a:avLst/>
            <a:gdLst/>
            <a:ahLst/>
            <a:cxnLst/>
            <a:rect l="l" t="t" r="r" b="b"/>
            <a:pathLst>
              <a:path w="6625107" h="5813284">
                <a:moveTo>
                  <a:pt x="0" y="0"/>
                </a:moveTo>
                <a:lnTo>
                  <a:pt x="6625107" y="0"/>
                </a:lnTo>
                <a:lnTo>
                  <a:pt x="6625107" y="5813284"/>
                </a:lnTo>
                <a:lnTo>
                  <a:pt x="0" y="5813284"/>
                </a:lnTo>
                <a:lnTo>
                  <a:pt x="0" y="0"/>
                </a:lnTo>
                <a:close/>
              </a:path>
            </a:pathLst>
          </a:custGeom>
          <a:blipFill>
            <a:blip r:embed="rId5"/>
            <a:stretch>
              <a:fillRect l="-10982" r="-85884"/>
            </a:stretch>
          </a:blipFill>
        </p:spPr>
      </p:sp>
      <p:sp>
        <p:nvSpPr>
          <p:cNvPr id="5" name="TextBox 5"/>
          <p:cNvSpPr txBox="1"/>
          <p:nvPr/>
        </p:nvSpPr>
        <p:spPr>
          <a:xfrm>
            <a:off x="0" y="-85725"/>
            <a:ext cx="14442100" cy="2180989"/>
          </a:xfrm>
          <a:prstGeom prst="rect">
            <a:avLst/>
          </a:prstGeom>
        </p:spPr>
        <p:txBody>
          <a:bodyPr lIns="0" tIns="0" rIns="0" bIns="0" rtlCol="0" anchor="t">
            <a:spAutoFit/>
          </a:bodyPr>
          <a:lstStyle/>
          <a:p>
            <a:pPr algn="ctr">
              <a:lnSpc>
                <a:spcPts val="6338"/>
              </a:lnSpc>
            </a:pPr>
            <a:r>
              <a:rPr lang="en-US" sz="4527">
                <a:solidFill>
                  <a:srgbClr val="000000"/>
                </a:solidFill>
                <a:latin typeface="Paytone One Bold"/>
              </a:rPr>
              <a:t>Solution 1:Data Integration and Preprocessing:</a:t>
            </a:r>
          </a:p>
          <a:p>
            <a:pPr algn="ctr">
              <a:lnSpc>
                <a:spcPts val="11537"/>
              </a:lnSpc>
            </a:pPr>
            <a:endParaRPr lang="en-US" sz="4527">
              <a:solidFill>
                <a:srgbClr val="000000"/>
              </a:solidFill>
              <a:latin typeface="Paytone One Bold"/>
            </a:endParaRPr>
          </a:p>
        </p:txBody>
      </p:sp>
      <p:sp>
        <p:nvSpPr>
          <p:cNvPr id="6" name="TextBox 6"/>
          <p:cNvSpPr txBox="1"/>
          <p:nvPr/>
        </p:nvSpPr>
        <p:spPr>
          <a:xfrm>
            <a:off x="671465" y="2342982"/>
            <a:ext cx="9087194" cy="4378259"/>
          </a:xfrm>
          <a:prstGeom prst="rect">
            <a:avLst/>
          </a:prstGeom>
        </p:spPr>
        <p:txBody>
          <a:bodyPr lIns="0" tIns="0" rIns="0" bIns="0" rtlCol="0" anchor="t">
            <a:spAutoFit/>
          </a:bodyPr>
          <a:lstStyle/>
          <a:p>
            <a:pPr algn="just">
              <a:lnSpc>
                <a:spcPts val="4353"/>
              </a:lnSpc>
            </a:pPr>
            <a:r>
              <a:rPr lang="en-US" sz="3109">
                <a:solidFill>
                  <a:srgbClr val="000000"/>
                </a:solidFill>
                <a:latin typeface="HK Grotesk Bold"/>
              </a:rPr>
              <a:t>To ensure accurate and reliable data, we have implemented a data integration and preprocessing module. This module collects data from various sources, such as student records, program databases, and marketing campaigns. The collected data is then standardized, cleansed, and transformed into a consistent format suitable for analysis.</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sp>
        <p:nvSpPr>
          <p:cNvPr id="2" name="Freeform 2"/>
          <p:cNvSpPr/>
          <p:nvPr/>
        </p:nvSpPr>
        <p:spPr>
          <a:xfrm>
            <a:off x="181408" y="628252"/>
            <a:ext cx="11112890" cy="6251001"/>
          </a:xfrm>
          <a:custGeom>
            <a:avLst/>
            <a:gdLst/>
            <a:ahLst/>
            <a:cxnLst/>
            <a:rect l="l" t="t" r="r" b="b"/>
            <a:pathLst>
              <a:path w="11112890" h="6251001">
                <a:moveTo>
                  <a:pt x="0" y="0"/>
                </a:moveTo>
                <a:lnTo>
                  <a:pt x="11112891" y="0"/>
                </a:lnTo>
                <a:lnTo>
                  <a:pt x="11112891" y="6251001"/>
                </a:lnTo>
                <a:lnTo>
                  <a:pt x="0" y="6251001"/>
                </a:lnTo>
                <a:lnTo>
                  <a:pt x="0" y="0"/>
                </a:lnTo>
                <a:close/>
              </a:path>
            </a:pathLst>
          </a:custGeom>
          <a:blipFill>
            <a:blip r:embed="rId2">
              <a:extLst>
                <a:ext uri="{96DAC541-7B7A-43D3-8B79-37D633B846F1}">
                  <asvg:svgBlip xmlns:asvg="http://schemas.microsoft.com/office/drawing/2016/SVG/main" r:embed="rId3"/>
                </a:ext>
              </a:extLst>
            </a:blip>
            <a:stretch>
              <a:fillRect l="-24685"/>
            </a:stretch>
          </a:blipFill>
        </p:spPr>
      </p:sp>
      <p:sp>
        <p:nvSpPr>
          <p:cNvPr id="3" name="Freeform 3"/>
          <p:cNvSpPr/>
          <p:nvPr/>
        </p:nvSpPr>
        <p:spPr>
          <a:xfrm>
            <a:off x="11405744" y="5649335"/>
            <a:ext cx="6812293" cy="3728510"/>
          </a:xfrm>
          <a:custGeom>
            <a:avLst/>
            <a:gdLst/>
            <a:ahLst/>
            <a:cxnLst/>
            <a:rect l="l" t="t" r="r" b="b"/>
            <a:pathLst>
              <a:path w="6812293" h="3728510">
                <a:moveTo>
                  <a:pt x="0" y="0"/>
                </a:moveTo>
                <a:lnTo>
                  <a:pt x="6812293" y="0"/>
                </a:lnTo>
                <a:lnTo>
                  <a:pt x="6812293" y="3728510"/>
                </a:lnTo>
                <a:lnTo>
                  <a:pt x="0" y="3728510"/>
                </a:lnTo>
                <a:lnTo>
                  <a:pt x="0" y="0"/>
                </a:lnTo>
                <a:close/>
              </a:path>
            </a:pathLst>
          </a:custGeom>
          <a:blipFill>
            <a:blip r:embed="rId4"/>
            <a:stretch>
              <a:fillRect r="-8438"/>
            </a:stretch>
          </a:blipFill>
        </p:spPr>
      </p:sp>
      <p:sp>
        <p:nvSpPr>
          <p:cNvPr id="4" name="Freeform 4"/>
          <p:cNvSpPr/>
          <p:nvPr/>
        </p:nvSpPr>
        <p:spPr>
          <a:xfrm>
            <a:off x="11405744" y="1028700"/>
            <a:ext cx="6812293" cy="3962668"/>
          </a:xfrm>
          <a:custGeom>
            <a:avLst/>
            <a:gdLst/>
            <a:ahLst/>
            <a:cxnLst/>
            <a:rect l="l" t="t" r="r" b="b"/>
            <a:pathLst>
              <a:path w="6812293" h="3962668">
                <a:moveTo>
                  <a:pt x="0" y="0"/>
                </a:moveTo>
                <a:lnTo>
                  <a:pt x="6812293" y="0"/>
                </a:lnTo>
                <a:lnTo>
                  <a:pt x="6812293" y="3962668"/>
                </a:lnTo>
                <a:lnTo>
                  <a:pt x="0" y="3962668"/>
                </a:lnTo>
                <a:lnTo>
                  <a:pt x="0" y="0"/>
                </a:lnTo>
                <a:close/>
              </a:path>
            </a:pathLst>
          </a:custGeom>
          <a:blipFill>
            <a:blip r:embed="rId5"/>
            <a:stretch>
              <a:fillRect/>
            </a:stretch>
          </a:blipFill>
        </p:spPr>
      </p:sp>
      <p:sp>
        <p:nvSpPr>
          <p:cNvPr id="5" name="TextBox 5"/>
          <p:cNvSpPr txBox="1"/>
          <p:nvPr/>
        </p:nvSpPr>
        <p:spPr>
          <a:xfrm>
            <a:off x="0" y="-76200"/>
            <a:ext cx="11955075" cy="704452"/>
          </a:xfrm>
          <a:prstGeom prst="rect">
            <a:avLst/>
          </a:prstGeom>
        </p:spPr>
        <p:txBody>
          <a:bodyPr lIns="0" tIns="0" rIns="0" bIns="0" rtlCol="0" anchor="t">
            <a:spAutoFit/>
          </a:bodyPr>
          <a:lstStyle/>
          <a:p>
            <a:pPr algn="ctr">
              <a:lnSpc>
                <a:spcPts val="5796"/>
              </a:lnSpc>
            </a:pPr>
            <a:r>
              <a:rPr lang="en-US" sz="4140">
                <a:solidFill>
                  <a:srgbClr val="000000"/>
                </a:solidFill>
                <a:latin typeface="Paytone One Bold"/>
              </a:rPr>
              <a:t>solution 2: Data Analysis and Visualization:</a:t>
            </a:r>
          </a:p>
        </p:txBody>
      </p:sp>
      <p:sp>
        <p:nvSpPr>
          <p:cNvPr id="6" name="TextBox 6"/>
          <p:cNvSpPr txBox="1"/>
          <p:nvPr/>
        </p:nvSpPr>
        <p:spPr>
          <a:xfrm>
            <a:off x="456074" y="962025"/>
            <a:ext cx="10563559" cy="4687310"/>
          </a:xfrm>
          <a:prstGeom prst="rect">
            <a:avLst/>
          </a:prstGeom>
        </p:spPr>
        <p:txBody>
          <a:bodyPr lIns="0" tIns="0" rIns="0" bIns="0" rtlCol="0" anchor="t">
            <a:spAutoFit/>
          </a:bodyPr>
          <a:lstStyle/>
          <a:p>
            <a:pPr algn="just">
              <a:lnSpc>
                <a:spcPts val="4138"/>
              </a:lnSpc>
            </a:pPr>
            <a:r>
              <a:rPr lang="en-US" sz="2956">
                <a:solidFill>
                  <a:srgbClr val="000000"/>
                </a:solidFill>
                <a:latin typeface="HK Grotesk Bold"/>
              </a:rPr>
              <a:t>The dashboard offers a wide range of data analysis and visualization capabilities. Administrators can explore student demographics, including age, gender, and nationality, through interactive charts and graphs. They can also analyze program-specific metrics such as university distribution, enrollment trends, and commission patterns. These visualizations provide a clear and intuitive representation of the data, enabling administrators to identify trends, patterns, and areas of improvement.</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sp>
        <p:nvSpPr>
          <p:cNvPr id="2" name="Freeform 2"/>
          <p:cNvSpPr/>
          <p:nvPr/>
        </p:nvSpPr>
        <p:spPr>
          <a:xfrm>
            <a:off x="344586" y="1748198"/>
            <a:ext cx="10939013" cy="6153195"/>
          </a:xfrm>
          <a:custGeom>
            <a:avLst/>
            <a:gdLst/>
            <a:ahLst/>
            <a:cxnLst/>
            <a:rect l="l" t="t" r="r" b="b"/>
            <a:pathLst>
              <a:path w="10939013" h="6153195">
                <a:moveTo>
                  <a:pt x="0" y="0"/>
                </a:moveTo>
                <a:lnTo>
                  <a:pt x="10939013" y="0"/>
                </a:lnTo>
                <a:lnTo>
                  <a:pt x="10939013" y="6153195"/>
                </a:lnTo>
                <a:lnTo>
                  <a:pt x="0" y="6153195"/>
                </a:lnTo>
                <a:lnTo>
                  <a:pt x="0" y="0"/>
                </a:lnTo>
                <a:close/>
              </a:path>
            </a:pathLst>
          </a:custGeom>
          <a:blipFill>
            <a:blip r:embed="rId2">
              <a:extLst>
                <a:ext uri="{96DAC541-7B7A-43D3-8B79-37D633B846F1}">
                  <asvg:svgBlip xmlns:asvg="http://schemas.microsoft.com/office/drawing/2016/SVG/main" r:embed="rId3"/>
                </a:ext>
              </a:extLst>
            </a:blip>
            <a:stretch>
              <a:fillRect l="-24685"/>
            </a:stretch>
          </a:blipFill>
        </p:spPr>
      </p:sp>
      <p:sp>
        <p:nvSpPr>
          <p:cNvPr id="3" name="Freeform 3"/>
          <p:cNvSpPr/>
          <p:nvPr/>
        </p:nvSpPr>
        <p:spPr>
          <a:xfrm>
            <a:off x="9685089" y="1556726"/>
            <a:ext cx="8602911" cy="6616967"/>
          </a:xfrm>
          <a:custGeom>
            <a:avLst/>
            <a:gdLst/>
            <a:ahLst/>
            <a:cxnLst/>
            <a:rect l="l" t="t" r="r" b="b"/>
            <a:pathLst>
              <a:path w="8602911" h="6616967">
                <a:moveTo>
                  <a:pt x="0" y="0"/>
                </a:moveTo>
                <a:lnTo>
                  <a:pt x="8602911" y="0"/>
                </a:lnTo>
                <a:lnTo>
                  <a:pt x="8602911" y="6616967"/>
                </a:lnTo>
                <a:lnTo>
                  <a:pt x="0" y="6616967"/>
                </a:lnTo>
                <a:lnTo>
                  <a:pt x="0" y="0"/>
                </a:lnTo>
                <a:close/>
              </a:path>
            </a:pathLst>
          </a:custGeom>
          <a:blipFill>
            <a:blip r:embed="rId4"/>
            <a:stretch>
              <a:fillRect l="-5564" r="-5564" b="-6437"/>
            </a:stretch>
          </a:blipFill>
        </p:spPr>
      </p:sp>
      <p:sp>
        <p:nvSpPr>
          <p:cNvPr id="4" name="TextBox 4"/>
          <p:cNvSpPr txBox="1"/>
          <p:nvPr/>
        </p:nvSpPr>
        <p:spPr>
          <a:xfrm>
            <a:off x="0" y="-76200"/>
            <a:ext cx="11955075" cy="704452"/>
          </a:xfrm>
          <a:prstGeom prst="rect">
            <a:avLst/>
          </a:prstGeom>
        </p:spPr>
        <p:txBody>
          <a:bodyPr lIns="0" tIns="0" rIns="0" bIns="0" rtlCol="0" anchor="t">
            <a:spAutoFit/>
          </a:bodyPr>
          <a:lstStyle/>
          <a:p>
            <a:pPr algn="ctr">
              <a:lnSpc>
                <a:spcPts val="5796"/>
              </a:lnSpc>
            </a:pPr>
            <a:r>
              <a:rPr lang="en-US" sz="4140">
                <a:solidFill>
                  <a:srgbClr val="000000"/>
                </a:solidFill>
                <a:latin typeface="Paytone One Bold"/>
              </a:rPr>
              <a:t>solution 3: Predictive Modeling:</a:t>
            </a:r>
          </a:p>
        </p:txBody>
      </p:sp>
      <p:sp>
        <p:nvSpPr>
          <p:cNvPr id="5" name="TextBox 5"/>
          <p:cNvSpPr txBox="1"/>
          <p:nvPr/>
        </p:nvSpPr>
        <p:spPr>
          <a:xfrm>
            <a:off x="344586" y="1961677"/>
            <a:ext cx="8989087" cy="5204395"/>
          </a:xfrm>
          <a:prstGeom prst="rect">
            <a:avLst/>
          </a:prstGeom>
        </p:spPr>
        <p:txBody>
          <a:bodyPr lIns="0" tIns="0" rIns="0" bIns="0" rtlCol="0" anchor="t">
            <a:spAutoFit/>
          </a:bodyPr>
          <a:lstStyle/>
          <a:p>
            <a:pPr algn="just">
              <a:lnSpc>
                <a:spcPts val="3768"/>
              </a:lnSpc>
            </a:pPr>
            <a:r>
              <a:rPr lang="en-US" sz="2691">
                <a:solidFill>
                  <a:srgbClr val="000000"/>
                </a:solidFill>
                <a:latin typeface="HK Grotesk Bold"/>
              </a:rPr>
              <a:t>One of the key features of the QETC Dashboard is its predictive modeling capability. By leveraging historical data and employing advanced machine learning algorithms, the dashboard can forecast future enrollment numbers. Administrators can access these predictions for different time periods, allowing them to proactively plan resources, allocate budgets, and optimize program offerings. The predictive models take into account various factors, such as past enrollment trends, marketing campaigns, and external influences, to provide accurate and reliable forecasts.</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sp>
        <p:nvSpPr>
          <p:cNvPr id="2" name="Freeform 2"/>
          <p:cNvSpPr/>
          <p:nvPr/>
        </p:nvSpPr>
        <p:spPr>
          <a:xfrm>
            <a:off x="14580789" y="0"/>
            <a:ext cx="4701724" cy="2222633"/>
          </a:xfrm>
          <a:custGeom>
            <a:avLst/>
            <a:gdLst/>
            <a:ahLst/>
            <a:cxnLst/>
            <a:rect l="l" t="t" r="r" b="b"/>
            <a:pathLst>
              <a:path w="4701724" h="2222633">
                <a:moveTo>
                  <a:pt x="0" y="0"/>
                </a:moveTo>
                <a:lnTo>
                  <a:pt x="4701724" y="0"/>
                </a:lnTo>
                <a:lnTo>
                  <a:pt x="4701724" y="2222633"/>
                </a:lnTo>
                <a:lnTo>
                  <a:pt x="0" y="222263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4928470" y="5036740"/>
            <a:ext cx="8431059" cy="950410"/>
          </a:xfrm>
          <a:custGeom>
            <a:avLst/>
            <a:gdLst/>
            <a:ahLst/>
            <a:cxnLst/>
            <a:rect l="l" t="t" r="r" b="b"/>
            <a:pathLst>
              <a:path w="8431059" h="950410">
                <a:moveTo>
                  <a:pt x="0" y="0"/>
                </a:moveTo>
                <a:lnTo>
                  <a:pt x="8431060" y="0"/>
                </a:lnTo>
                <a:lnTo>
                  <a:pt x="8431060" y="950410"/>
                </a:lnTo>
                <a:lnTo>
                  <a:pt x="0" y="95041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rot="4423086">
            <a:off x="166746" y="-4626437"/>
            <a:ext cx="5323671" cy="7857779"/>
          </a:xfrm>
          <a:custGeom>
            <a:avLst/>
            <a:gdLst/>
            <a:ahLst/>
            <a:cxnLst/>
            <a:rect l="l" t="t" r="r" b="b"/>
            <a:pathLst>
              <a:path w="5323671" h="7857779">
                <a:moveTo>
                  <a:pt x="0" y="0"/>
                </a:moveTo>
                <a:lnTo>
                  <a:pt x="5323671" y="0"/>
                </a:lnTo>
                <a:lnTo>
                  <a:pt x="5323671" y="7857780"/>
                </a:lnTo>
                <a:lnTo>
                  <a:pt x="0" y="785778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a:off x="14124406" y="7950069"/>
            <a:ext cx="5614490" cy="4130953"/>
          </a:xfrm>
          <a:custGeom>
            <a:avLst/>
            <a:gdLst/>
            <a:ahLst/>
            <a:cxnLst/>
            <a:rect l="l" t="t" r="r" b="b"/>
            <a:pathLst>
              <a:path w="5614490" h="4130953">
                <a:moveTo>
                  <a:pt x="0" y="0"/>
                </a:moveTo>
                <a:lnTo>
                  <a:pt x="5614490" y="0"/>
                </a:lnTo>
                <a:lnTo>
                  <a:pt x="5614490" y="4130953"/>
                </a:lnTo>
                <a:lnTo>
                  <a:pt x="0" y="413095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6" name="Freeform 6"/>
          <p:cNvSpPr/>
          <p:nvPr/>
        </p:nvSpPr>
        <p:spPr>
          <a:xfrm rot="-8897882">
            <a:off x="15681947" y="7636750"/>
            <a:ext cx="3154705" cy="2291105"/>
          </a:xfrm>
          <a:custGeom>
            <a:avLst/>
            <a:gdLst/>
            <a:ahLst/>
            <a:cxnLst/>
            <a:rect l="l" t="t" r="r" b="b"/>
            <a:pathLst>
              <a:path w="3154705" h="2291105">
                <a:moveTo>
                  <a:pt x="0" y="0"/>
                </a:moveTo>
                <a:lnTo>
                  <a:pt x="3154706" y="0"/>
                </a:lnTo>
                <a:lnTo>
                  <a:pt x="3154706" y="2291105"/>
                </a:lnTo>
                <a:lnTo>
                  <a:pt x="0" y="229110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7" name="Freeform 7"/>
          <p:cNvSpPr/>
          <p:nvPr/>
        </p:nvSpPr>
        <p:spPr>
          <a:xfrm>
            <a:off x="-1689017" y="6978775"/>
            <a:ext cx="5181796" cy="5106425"/>
          </a:xfrm>
          <a:custGeom>
            <a:avLst/>
            <a:gdLst/>
            <a:ahLst/>
            <a:cxnLst/>
            <a:rect l="l" t="t" r="r" b="b"/>
            <a:pathLst>
              <a:path w="5181796" h="5106425">
                <a:moveTo>
                  <a:pt x="0" y="0"/>
                </a:moveTo>
                <a:lnTo>
                  <a:pt x="5181796" y="0"/>
                </a:lnTo>
                <a:lnTo>
                  <a:pt x="5181796" y="5106424"/>
                </a:lnTo>
                <a:lnTo>
                  <a:pt x="0" y="5106424"/>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8" name="TextBox 8"/>
          <p:cNvSpPr txBox="1"/>
          <p:nvPr/>
        </p:nvSpPr>
        <p:spPr>
          <a:xfrm>
            <a:off x="4356970" y="2787599"/>
            <a:ext cx="10003302" cy="1566544"/>
          </a:xfrm>
          <a:prstGeom prst="rect">
            <a:avLst/>
          </a:prstGeom>
        </p:spPr>
        <p:txBody>
          <a:bodyPr lIns="0" tIns="0" rIns="0" bIns="0" rtlCol="0" anchor="t">
            <a:spAutoFit/>
          </a:bodyPr>
          <a:lstStyle/>
          <a:p>
            <a:pPr algn="ctr">
              <a:lnSpc>
                <a:spcPts val="12880"/>
              </a:lnSpc>
            </a:pPr>
            <a:r>
              <a:rPr lang="en-US" sz="9200">
                <a:solidFill>
                  <a:srgbClr val="000000"/>
                </a:solidFill>
                <a:latin typeface="Paytone One"/>
              </a:rPr>
              <a:t> Demonstration</a:t>
            </a:r>
          </a:p>
        </p:txBody>
      </p:sp>
      <p:sp>
        <p:nvSpPr>
          <p:cNvPr id="9" name="Freeform 9"/>
          <p:cNvSpPr/>
          <p:nvPr/>
        </p:nvSpPr>
        <p:spPr>
          <a:xfrm rot="4423086">
            <a:off x="-24920" y="-4936755"/>
            <a:ext cx="5323671" cy="7857779"/>
          </a:xfrm>
          <a:custGeom>
            <a:avLst/>
            <a:gdLst/>
            <a:ahLst/>
            <a:cxnLst/>
            <a:rect l="l" t="t" r="r" b="b"/>
            <a:pathLst>
              <a:path w="5323671" h="7857779">
                <a:moveTo>
                  <a:pt x="0" y="0"/>
                </a:moveTo>
                <a:lnTo>
                  <a:pt x="5323671" y="0"/>
                </a:lnTo>
                <a:lnTo>
                  <a:pt x="5323671" y="7857779"/>
                </a:lnTo>
                <a:lnTo>
                  <a:pt x="0" y="7857779"/>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grpSp>
        <p:nvGrpSpPr>
          <p:cNvPr id="2" name="Group 2"/>
          <p:cNvGrpSpPr/>
          <p:nvPr/>
        </p:nvGrpSpPr>
        <p:grpSpPr>
          <a:xfrm>
            <a:off x="1028700" y="1726247"/>
            <a:ext cx="16230600" cy="7532053"/>
            <a:chOff x="0" y="0"/>
            <a:chExt cx="4274726" cy="1983751"/>
          </a:xfrm>
        </p:grpSpPr>
        <p:sp>
          <p:nvSpPr>
            <p:cNvPr id="3" name="Freeform 3"/>
            <p:cNvSpPr/>
            <p:nvPr/>
          </p:nvSpPr>
          <p:spPr>
            <a:xfrm>
              <a:off x="0" y="0"/>
              <a:ext cx="4274726" cy="1983751"/>
            </a:xfrm>
            <a:custGeom>
              <a:avLst/>
              <a:gdLst/>
              <a:ahLst/>
              <a:cxnLst/>
              <a:rect l="l" t="t" r="r" b="b"/>
              <a:pathLst>
                <a:path w="4274726" h="1983751">
                  <a:moveTo>
                    <a:pt x="0" y="0"/>
                  </a:moveTo>
                  <a:lnTo>
                    <a:pt x="4274726" y="0"/>
                  </a:lnTo>
                  <a:lnTo>
                    <a:pt x="4274726" y="1983751"/>
                  </a:lnTo>
                  <a:lnTo>
                    <a:pt x="0" y="1983751"/>
                  </a:lnTo>
                  <a:close/>
                </a:path>
              </a:pathLst>
            </a:custGeom>
            <a:solidFill>
              <a:srgbClr val="DCC3AC"/>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5013372" y="1028700"/>
            <a:ext cx="8261255" cy="1430253"/>
            <a:chOff x="0" y="0"/>
            <a:chExt cx="2175804" cy="376692"/>
          </a:xfrm>
        </p:grpSpPr>
        <p:sp>
          <p:nvSpPr>
            <p:cNvPr id="6" name="Freeform 6"/>
            <p:cNvSpPr/>
            <p:nvPr/>
          </p:nvSpPr>
          <p:spPr>
            <a:xfrm>
              <a:off x="0" y="0"/>
              <a:ext cx="2175804" cy="376692"/>
            </a:xfrm>
            <a:custGeom>
              <a:avLst/>
              <a:gdLst/>
              <a:ahLst/>
              <a:cxnLst/>
              <a:rect l="l" t="t" r="r" b="b"/>
              <a:pathLst>
                <a:path w="2175804" h="376692">
                  <a:moveTo>
                    <a:pt x="47794" y="0"/>
                  </a:moveTo>
                  <a:lnTo>
                    <a:pt x="2128010" y="0"/>
                  </a:lnTo>
                  <a:cubicBezTo>
                    <a:pt x="2140686" y="0"/>
                    <a:pt x="2152842" y="5035"/>
                    <a:pt x="2161805" y="13999"/>
                  </a:cubicBezTo>
                  <a:cubicBezTo>
                    <a:pt x="2170768" y="22962"/>
                    <a:pt x="2175804" y="35118"/>
                    <a:pt x="2175804" y="47794"/>
                  </a:cubicBezTo>
                  <a:lnTo>
                    <a:pt x="2175804" y="328898"/>
                  </a:lnTo>
                  <a:cubicBezTo>
                    <a:pt x="2175804" y="341574"/>
                    <a:pt x="2170768" y="353730"/>
                    <a:pt x="2161805" y="362694"/>
                  </a:cubicBezTo>
                  <a:cubicBezTo>
                    <a:pt x="2152842" y="371657"/>
                    <a:pt x="2140686" y="376692"/>
                    <a:pt x="2128010" y="376692"/>
                  </a:cubicBezTo>
                  <a:lnTo>
                    <a:pt x="47794" y="376692"/>
                  </a:lnTo>
                  <a:cubicBezTo>
                    <a:pt x="35118" y="376692"/>
                    <a:pt x="22962" y="371657"/>
                    <a:pt x="13999" y="362694"/>
                  </a:cubicBezTo>
                  <a:cubicBezTo>
                    <a:pt x="5035" y="353730"/>
                    <a:pt x="0" y="341574"/>
                    <a:pt x="0" y="328898"/>
                  </a:cubicBezTo>
                  <a:lnTo>
                    <a:pt x="0" y="47794"/>
                  </a:lnTo>
                  <a:cubicBezTo>
                    <a:pt x="0" y="35118"/>
                    <a:pt x="5035" y="22962"/>
                    <a:pt x="13999" y="13999"/>
                  </a:cubicBezTo>
                  <a:cubicBezTo>
                    <a:pt x="22962" y="5035"/>
                    <a:pt x="35118" y="0"/>
                    <a:pt x="47794" y="0"/>
                  </a:cubicBezTo>
                  <a:close/>
                </a:path>
              </a:pathLst>
            </a:custGeom>
            <a:solidFill>
              <a:srgbClr val="AD5545"/>
            </a:solidFill>
          </p:spPr>
        </p:sp>
        <p:sp>
          <p:nvSpPr>
            <p:cNvPr id="7" name="TextBox 7"/>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8" name="AutoShape 8"/>
          <p:cNvSpPr/>
          <p:nvPr/>
        </p:nvSpPr>
        <p:spPr>
          <a:xfrm rot="-5400000">
            <a:off x="-2087707" y="5482749"/>
            <a:ext cx="6834211" cy="0"/>
          </a:xfrm>
          <a:prstGeom prst="line">
            <a:avLst/>
          </a:prstGeom>
          <a:ln w="19050" cap="flat">
            <a:solidFill>
              <a:srgbClr val="000000"/>
            </a:solidFill>
            <a:prstDash val="lgDash"/>
            <a:headEnd type="none" w="sm" len="sm"/>
            <a:tailEnd type="none" w="sm" len="sm"/>
          </a:ln>
        </p:spPr>
      </p:sp>
      <p:sp>
        <p:nvSpPr>
          <p:cNvPr id="9" name="AutoShape 9"/>
          <p:cNvSpPr/>
          <p:nvPr/>
        </p:nvSpPr>
        <p:spPr>
          <a:xfrm rot="-5400000">
            <a:off x="13519898" y="5482749"/>
            <a:ext cx="6834211" cy="0"/>
          </a:xfrm>
          <a:prstGeom prst="line">
            <a:avLst/>
          </a:prstGeom>
          <a:ln w="19050" cap="flat">
            <a:solidFill>
              <a:srgbClr val="000000"/>
            </a:solidFill>
            <a:prstDash val="lgDash"/>
            <a:headEnd type="none" w="sm" len="sm"/>
            <a:tailEnd type="none" w="sm" len="sm"/>
          </a:ln>
        </p:spPr>
      </p:sp>
      <p:sp>
        <p:nvSpPr>
          <p:cNvPr id="10" name="Freeform 10"/>
          <p:cNvSpPr/>
          <p:nvPr/>
        </p:nvSpPr>
        <p:spPr>
          <a:xfrm>
            <a:off x="15260992" y="715126"/>
            <a:ext cx="2625452" cy="2057400"/>
          </a:xfrm>
          <a:custGeom>
            <a:avLst/>
            <a:gdLst/>
            <a:ahLst/>
            <a:cxnLst/>
            <a:rect l="l" t="t" r="r" b="b"/>
            <a:pathLst>
              <a:path w="2625452" h="2057400">
                <a:moveTo>
                  <a:pt x="0" y="0"/>
                </a:moveTo>
                <a:lnTo>
                  <a:pt x="2625452" y="0"/>
                </a:lnTo>
                <a:lnTo>
                  <a:pt x="2625452"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1" name="Freeform 11"/>
          <p:cNvSpPr/>
          <p:nvPr/>
        </p:nvSpPr>
        <p:spPr>
          <a:xfrm rot="-5400000">
            <a:off x="1957002" y="6716739"/>
            <a:ext cx="1169118" cy="5083122"/>
          </a:xfrm>
          <a:custGeom>
            <a:avLst/>
            <a:gdLst/>
            <a:ahLst/>
            <a:cxnLst/>
            <a:rect l="l" t="t" r="r" b="b"/>
            <a:pathLst>
              <a:path w="1169118" h="5083122">
                <a:moveTo>
                  <a:pt x="0" y="0"/>
                </a:moveTo>
                <a:lnTo>
                  <a:pt x="1169118" y="0"/>
                </a:lnTo>
                <a:lnTo>
                  <a:pt x="1169118" y="5083122"/>
                </a:lnTo>
                <a:lnTo>
                  <a:pt x="0" y="5083122"/>
                </a:lnTo>
                <a:lnTo>
                  <a:pt x="0" y="0"/>
                </a:lnTo>
                <a:close/>
              </a:path>
            </a:pathLst>
          </a:custGeom>
          <a:blipFill>
            <a:blip r:embed="rId4"/>
            <a:stretch>
              <a:fillRect/>
            </a:stretch>
          </a:blipFill>
        </p:spPr>
      </p:sp>
      <p:sp>
        <p:nvSpPr>
          <p:cNvPr id="12" name="TextBox 12"/>
          <p:cNvSpPr txBox="1"/>
          <p:nvPr/>
        </p:nvSpPr>
        <p:spPr>
          <a:xfrm>
            <a:off x="5707800" y="857250"/>
            <a:ext cx="6850802" cy="1566544"/>
          </a:xfrm>
          <a:prstGeom prst="rect">
            <a:avLst/>
          </a:prstGeom>
        </p:spPr>
        <p:txBody>
          <a:bodyPr lIns="0" tIns="0" rIns="0" bIns="0" rtlCol="0" anchor="t">
            <a:spAutoFit/>
          </a:bodyPr>
          <a:lstStyle/>
          <a:p>
            <a:pPr algn="ctr">
              <a:lnSpc>
                <a:spcPts val="12880"/>
              </a:lnSpc>
            </a:pPr>
            <a:r>
              <a:rPr lang="en-US" sz="9200">
                <a:solidFill>
                  <a:srgbClr val="FFFFFF"/>
                </a:solidFill>
                <a:latin typeface="Paytone One Bold"/>
              </a:rPr>
              <a:t>Conclusion</a:t>
            </a:r>
          </a:p>
        </p:txBody>
      </p:sp>
      <p:sp>
        <p:nvSpPr>
          <p:cNvPr id="13" name="TextBox 13"/>
          <p:cNvSpPr txBox="1"/>
          <p:nvPr/>
        </p:nvSpPr>
        <p:spPr>
          <a:xfrm>
            <a:off x="1782290" y="2963321"/>
            <a:ext cx="14701822" cy="4974316"/>
          </a:xfrm>
          <a:prstGeom prst="rect">
            <a:avLst/>
          </a:prstGeom>
        </p:spPr>
        <p:txBody>
          <a:bodyPr lIns="0" tIns="0" rIns="0" bIns="0" rtlCol="0" anchor="t">
            <a:spAutoFit/>
          </a:bodyPr>
          <a:lstStyle/>
          <a:p>
            <a:pPr>
              <a:lnSpc>
                <a:spcPts val="5650"/>
              </a:lnSpc>
            </a:pPr>
            <a:r>
              <a:rPr lang="en-US" sz="4035">
                <a:solidFill>
                  <a:srgbClr val="000000"/>
                </a:solidFill>
                <a:latin typeface="HK Grotesk Bold"/>
              </a:rPr>
              <a:t>In conclusion, the QETC Dashboard offers a comprehensive solution to the challenges faced by the QETC program in managing student exchanges. Through data analysis, predictive modeling, and intuitive visualization, the dashboard empowers administrators to make informed decisions, allocate resources effectively, and enhance the overall student exchange experience.</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sp>
        <p:nvSpPr>
          <p:cNvPr id="2" name="Freeform 2"/>
          <p:cNvSpPr/>
          <p:nvPr/>
        </p:nvSpPr>
        <p:spPr>
          <a:xfrm>
            <a:off x="-2916319" y="0"/>
            <a:ext cx="10602160" cy="10602160"/>
          </a:xfrm>
          <a:custGeom>
            <a:avLst/>
            <a:gdLst/>
            <a:ahLst/>
            <a:cxnLst/>
            <a:rect l="l" t="t" r="r" b="b"/>
            <a:pathLst>
              <a:path w="10602160" h="10602160">
                <a:moveTo>
                  <a:pt x="0" y="0"/>
                </a:moveTo>
                <a:lnTo>
                  <a:pt x="10602159" y="0"/>
                </a:lnTo>
                <a:lnTo>
                  <a:pt x="10602159" y="10602160"/>
                </a:lnTo>
                <a:lnTo>
                  <a:pt x="0" y="10602160"/>
                </a:lnTo>
                <a:lnTo>
                  <a:pt x="0" y="0"/>
                </a:lnTo>
                <a:close/>
              </a:path>
            </a:pathLst>
          </a:custGeom>
          <a:blipFill>
            <a:blip r:embed="rId2">
              <a:alphaModFix amt="18999"/>
              <a:extLst>
                <a:ext uri="{96DAC541-7B7A-43D3-8B79-37D633B846F1}">
                  <asvg:svgBlip xmlns:asvg="http://schemas.microsoft.com/office/drawing/2016/SVG/main" r:embed="rId3"/>
                </a:ext>
              </a:extLst>
            </a:blip>
            <a:stretch>
              <a:fillRect/>
            </a:stretch>
          </a:blipFill>
        </p:spPr>
      </p:sp>
      <p:sp>
        <p:nvSpPr>
          <p:cNvPr id="3" name="Freeform 3"/>
          <p:cNvSpPr/>
          <p:nvPr/>
        </p:nvSpPr>
        <p:spPr>
          <a:xfrm>
            <a:off x="5486400" y="3400454"/>
            <a:ext cx="7315200" cy="2739875"/>
          </a:xfrm>
          <a:custGeom>
            <a:avLst/>
            <a:gdLst/>
            <a:ahLst/>
            <a:cxnLst/>
            <a:rect l="l" t="t" r="r" b="b"/>
            <a:pathLst>
              <a:path w="7315200" h="2739875">
                <a:moveTo>
                  <a:pt x="0" y="0"/>
                </a:moveTo>
                <a:lnTo>
                  <a:pt x="7315200" y="0"/>
                </a:lnTo>
                <a:lnTo>
                  <a:pt x="7315200" y="2739875"/>
                </a:lnTo>
                <a:lnTo>
                  <a:pt x="0" y="273987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rot="1475691">
            <a:off x="12020804" y="4829449"/>
            <a:ext cx="1932233" cy="1939285"/>
          </a:xfrm>
          <a:custGeom>
            <a:avLst/>
            <a:gdLst/>
            <a:ahLst/>
            <a:cxnLst/>
            <a:rect l="l" t="t" r="r" b="b"/>
            <a:pathLst>
              <a:path w="1932233" h="1939285">
                <a:moveTo>
                  <a:pt x="0" y="0"/>
                </a:moveTo>
                <a:lnTo>
                  <a:pt x="1932233" y="0"/>
                </a:lnTo>
                <a:lnTo>
                  <a:pt x="1932233" y="1939285"/>
                </a:lnTo>
                <a:lnTo>
                  <a:pt x="0" y="193928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a:off x="246596" y="0"/>
            <a:ext cx="782104" cy="3400454"/>
          </a:xfrm>
          <a:custGeom>
            <a:avLst/>
            <a:gdLst/>
            <a:ahLst/>
            <a:cxnLst/>
            <a:rect l="l" t="t" r="r" b="b"/>
            <a:pathLst>
              <a:path w="782104" h="3400454">
                <a:moveTo>
                  <a:pt x="0" y="0"/>
                </a:moveTo>
                <a:lnTo>
                  <a:pt x="782104" y="0"/>
                </a:lnTo>
                <a:lnTo>
                  <a:pt x="782104" y="3400454"/>
                </a:lnTo>
                <a:lnTo>
                  <a:pt x="0" y="3400454"/>
                </a:lnTo>
                <a:lnTo>
                  <a:pt x="0" y="0"/>
                </a:lnTo>
                <a:close/>
              </a:path>
            </a:pathLst>
          </a:custGeom>
          <a:blipFill>
            <a:blip r:embed="rId8"/>
            <a:stretch>
              <a:fillRect/>
            </a:stretch>
          </a:blipFill>
        </p:spPr>
      </p:sp>
      <p:sp>
        <p:nvSpPr>
          <p:cNvPr id="6" name="Freeform 6"/>
          <p:cNvSpPr/>
          <p:nvPr/>
        </p:nvSpPr>
        <p:spPr>
          <a:xfrm>
            <a:off x="7685840" y="0"/>
            <a:ext cx="10602160" cy="10602160"/>
          </a:xfrm>
          <a:custGeom>
            <a:avLst/>
            <a:gdLst/>
            <a:ahLst/>
            <a:cxnLst/>
            <a:rect l="l" t="t" r="r" b="b"/>
            <a:pathLst>
              <a:path w="10602160" h="10602160">
                <a:moveTo>
                  <a:pt x="0" y="0"/>
                </a:moveTo>
                <a:lnTo>
                  <a:pt x="10602160" y="0"/>
                </a:lnTo>
                <a:lnTo>
                  <a:pt x="10602160" y="10602160"/>
                </a:lnTo>
                <a:lnTo>
                  <a:pt x="0" y="10602160"/>
                </a:lnTo>
                <a:lnTo>
                  <a:pt x="0" y="0"/>
                </a:lnTo>
                <a:close/>
              </a:path>
            </a:pathLst>
          </a:custGeom>
          <a:blipFill>
            <a:blip r:embed="rId2">
              <a:alphaModFix amt="18999"/>
              <a:extLst>
                <a:ext uri="{96DAC541-7B7A-43D3-8B79-37D633B846F1}">
                  <asvg:svgBlip xmlns:asvg="http://schemas.microsoft.com/office/drawing/2016/SVG/main" r:embed="rId3"/>
                </a:ext>
              </a:extLst>
            </a:blip>
            <a:stretch>
              <a:fillRect/>
            </a:stretch>
          </a:blipFill>
        </p:spPr>
      </p:sp>
      <p:sp>
        <p:nvSpPr>
          <p:cNvPr id="7" name="Freeform 7"/>
          <p:cNvSpPr/>
          <p:nvPr/>
        </p:nvSpPr>
        <p:spPr>
          <a:xfrm>
            <a:off x="-300666" y="7574008"/>
            <a:ext cx="2658732" cy="2712992"/>
          </a:xfrm>
          <a:custGeom>
            <a:avLst/>
            <a:gdLst/>
            <a:ahLst/>
            <a:cxnLst/>
            <a:rect l="l" t="t" r="r" b="b"/>
            <a:pathLst>
              <a:path w="2658732" h="2712992">
                <a:moveTo>
                  <a:pt x="0" y="0"/>
                </a:moveTo>
                <a:lnTo>
                  <a:pt x="2658732" y="0"/>
                </a:lnTo>
                <a:lnTo>
                  <a:pt x="2658732" y="2712992"/>
                </a:lnTo>
                <a:lnTo>
                  <a:pt x="0" y="271299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8" name="Freeform 8"/>
          <p:cNvSpPr/>
          <p:nvPr/>
        </p:nvSpPr>
        <p:spPr>
          <a:xfrm flipH="1">
            <a:off x="15416962" y="-714612"/>
            <a:ext cx="3684676" cy="3486625"/>
          </a:xfrm>
          <a:custGeom>
            <a:avLst/>
            <a:gdLst/>
            <a:ahLst/>
            <a:cxnLst/>
            <a:rect l="l" t="t" r="r" b="b"/>
            <a:pathLst>
              <a:path w="3684676" h="3486625">
                <a:moveTo>
                  <a:pt x="3684676" y="0"/>
                </a:moveTo>
                <a:lnTo>
                  <a:pt x="0" y="0"/>
                </a:lnTo>
                <a:lnTo>
                  <a:pt x="0" y="3486624"/>
                </a:lnTo>
                <a:lnTo>
                  <a:pt x="3684676" y="3486624"/>
                </a:lnTo>
                <a:lnTo>
                  <a:pt x="3684676" y="0"/>
                </a:lnTo>
                <a:close/>
              </a:path>
            </a:pathLst>
          </a:custGeom>
          <a:blipFill>
            <a:blip r:embed="rId11"/>
            <a:stretch>
              <a:fillRect/>
            </a:stretch>
          </a:blipFill>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sp>
        <p:nvSpPr>
          <p:cNvPr id="2" name="Freeform 2"/>
          <p:cNvSpPr/>
          <p:nvPr/>
        </p:nvSpPr>
        <p:spPr>
          <a:xfrm>
            <a:off x="0" y="133272"/>
            <a:ext cx="2592030" cy="895428"/>
          </a:xfrm>
          <a:custGeom>
            <a:avLst/>
            <a:gdLst/>
            <a:ahLst/>
            <a:cxnLst/>
            <a:rect l="l" t="t" r="r" b="b"/>
            <a:pathLst>
              <a:path w="2592030" h="895428">
                <a:moveTo>
                  <a:pt x="0" y="0"/>
                </a:moveTo>
                <a:lnTo>
                  <a:pt x="2592030" y="0"/>
                </a:lnTo>
                <a:lnTo>
                  <a:pt x="2592030" y="895428"/>
                </a:lnTo>
                <a:lnTo>
                  <a:pt x="0" y="89542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6196373" y="8229600"/>
            <a:ext cx="2091627" cy="2057400"/>
          </a:xfrm>
          <a:custGeom>
            <a:avLst/>
            <a:gdLst/>
            <a:ahLst/>
            <a:cxnLst/>
            <a:rect l="l" t="t" r="r" b="b"/>
            <a:pathLst>
              <a:path w="2091627" h="2057400">
                <a:moveTo>
                  <a:pt x="0" y="0"/>
                </a:moveTo>
                <a:lnTo>
                  <a:pt x="2091627" y="0"/>
                </a:lnTo>
                <a:lnTo>
                  <a:pt x="2091627" y="2057400"/>
                </a:lnTo>
                <a:lnTo>
                  <a:pt x="0" y="20574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4" name="Group 4"/>
          <p:cNvGrpSpPr/>
          <p:nvPr/>
        </p:nvGrpSpPr>
        <p:grpSpPr>
          <a:xfrm>
            <a:off x="2308980" y="1528366"/>
            <a:ext cx="10436290" cy="1396499"/>
            <a:chOff x="0" y="0"/>
            <a:chExt cx="2602724" cy="348275"/>
          </a:xfrm>
        </p:grpSpPr>
        <p:sp>
          <p:nvSpPr>
            <p:cNvPr id="5" name="Freeform 5"/>
            <p:cNvSpPr/>
            <p:nvPr/>
          </p:nvSpPr>
          <p:spPr>
            <a:xfrm>
              <a:off x="0" y="0"/>
              <a:ext cx="2602724" cy="348275"/>
            </a:xfrm>
            <a:custGeom>
              <a:avLst/>
              <a:gdLst/>
              <a:ahLst/>
              <a:cxnLst/>
              <a:rect l="l" t="t" r="r" b="b"/>
              <a:pathLst>
                <a:path w="2602724" h="348275">
                  <a:moveTo>
                    <a:pt x="203200" y="0"/>
                  </a:moveTo>
                  <a:lnTo>
                    <a:pt x="2602724" y="0"/>
                  </a:lnTo>
                  <a:lnTo>
                    <a:pt x="2399524" y="348275"/>
                  </a:lnTo>
                  <a:lnTo>
                    <a:pt x="0" y="348275"/>
                  </a:lnTo>
                  <a:lnTo>
                    <a:pt x="203200" y="0"/>
                  </a:lnTo>
                  <a:close/>
                </a:path>
              </a:pathLst>
            </a:custGeom>
            <a:solidFill>
              <a:srgbClr val="A64B23"/>
            </a:solidFill>
          </p:spPr>
        </p:sp>
        <p:sp>
          <p:nvSpPr>
            <p:cNvPr id="6" name="TextBox 6"/>
            <p:cNvSpPr txBox="1"/>
            <p:nvPr/>
          </p:nvSpPr>
          <p:spPr>
            <a:xfrm>
              <a:off x="101600" y="-38100"/>
              <a:ext cx="609600" cy="647700"/>
            </a:xfrm>
            <a:prstGeom prst="rect">
              <a:avLst/>
            </a:prstGeom>
          </p:spPr>
          <p:txBody>
            <a:bodyPr lIns="50800" tIns="50800" rIns="50800" bIns="50800" rtlCol="0" anchor="ctr"/>
            <a:lstStyle/>
            <a:p>
              <a:pPr algn="ctr">
                <a:lnSpc>
                  <a:spcPts val="2659"/>
                </a:lnSpc>
              </a:pPr>
              <a:endParaRPr/>
            </a:p>
          </p:txBody>
        </p:sp>
      </p:grpSp>
      <p:grpSp>
        <p:nvGrpSpPr>
          <p:cNvPr id="7" name="Group 7"/>
          <p:cNvGrpSpPr/>
          <p:nvPr/>
        </p:nvGrpSpPr>
        <p:grpSpPr>
          <a:xfrm>
            <a:off x="1941419" y="1538272"/>
            <a:ext cx="12932776" cy="1771044"/>
            <a:chOff x="0" y="0"/>
            <a:chExt cx="2543226" cy="348275"/>
          </a:xfrm>
        </p:grpSpPr>
        <p:sp>
          <p:nvSpPr>
            <p:cNvPr id="8" name="Freeform 8"/>
            <p:cNvSpPr/>
            <p:nvPr/>
          </p:nvSpPr>
          <p:spPr>
            <a:xfrm>
              <a:off x="0" y="0"/>
              <a:ext cx="2543226" cy="348275"/>
            </a:xfrm>
            <a:custGeom>
              <a:avLst/>
              <a:gdLst/>
              <a:ahLst/>
              <a:cxnLst/>
              <a:rect l="l" t="t" r="r" b="b"/>
              <a:pathLst>
                <a:path w="2543226" h="348275">
                  <a:moveTo>
                    <a:pt x="203200" y="0"/>
                  </a:moveTo>
                  <a:lnTo>
                    <a:pt x="2543226" y="0"/>
                  </a:lnTo>
                  <a:lnTo>
                    <a:pt x="2340026" y="348275"/>
                  </a:lnTo>
                  <a:lnTo>
                    <a:pt x="0" y="348275"/>
                  </a:lnTo>
                  <a:lnTo>
                    <a:pt x="203200" y="0"/>
                  </a:lnTo>
                  <a:close/>
                </a:path>
              </a:pathLst>
            </a:custGeom>
            <a:solidFill>
              <a:srgbClr val="EEB7B0"/>
            </a:solidFill>
          </p:spPr>
        </p:sp>
        <p:sp>
          <p:nvSpPr>
            <p:cNvPr id="9" name="TextBox 9"/>
            <p:cNvSpPr txBox="1"/>
            <p:nvPr/>
          </p:nvSpPr>
          <p:spPr>
            <a:xfrm>
              <a:off x="101600" y="-38100"/>
              <a:ext cx="609600" cy="647700"/>
            </a:xfrm>
            <a:prstGeom prst="rect">
              <a:avLst/>
            </a:prstGeom>
          </p:spPr>
          <p:txBody>
            <a:bodyPr lIns="50800" tIns="50800" rIns="50800" bIns="50800" rtlCol="0" anchor="ctr"/>
            <a:lstStyle/>
            <a:p>
              <a:pPr algn="ctr">
                <a:lnSpc>
                  <a:spcPts val="2659"/>
                </a:lnSpc>
              </a:pPr>
              <a:endParaRPr/>
            </a:p>
          </p:txBody>
        </p:sp>
      </p:grpSp>
      <p:sp>
        <p:nvSpPr>
          <p:cNvPr id="10" name="Freeform 10"/>
          <p:cNvSpPr/>
          <p:nvPr/>
        </p:nvSpPr>
        <p:spPr>
          <a:xfrm rot="-5400000">
            <a:off x="460609" y="6945410"/>
            <a:ext cx="5395669" cy="7964048"/>
          </a:xfrm>
          <a:custGeom>
            <a:avLst/>
            <a:gdLst/>
            <a:ahLst/>
            <a:cxnLst/>
            <a:rect l="l" t="t" r="r" b="b"/>
            <a:pathLst>
              <a:path w="5395669" h="7964048">
                <a:moveTo>
                  <a:pt x="0" y="0"/>
                </a:moveTo>
                <a:lnTo>
                  <a:pt x="5395669" y="0"/>
                </a:lnTo>
                <a:lnTo>
                  <a:pt x="5395669" y="7964048"/>
                </a:lnTo>
                <a:lnTo>
                  <a:pt x="0" y="796404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1" name="TextBox 11"/>
          <p:cNvSpPr txBox="1"/>
          <p:nvPr/>
        </p:nvSpPr>
        <p:spPr>
          <a:xfrm>
            <a:off x="1296015" y="-38178"/>
            <a:ext cx="8969794" cy="1566544"/>
          </a:xfrm>
          <a:prstGeom prst="rect">
            <a:avLst/>
          </a:prstGeom>
        </p:spPr>
        <p:txBody>
          <a:bodyPr lIns="0" tIns="0" rIns="0" bIns="0" rtlCol="0" anchor="t">
            <a:spAutoFit/>
          </a:bodyPr>
          <a:lstStyle/>
          <a:p>
            <a:pPr algn="ctr">
              <a:lnSpc>
                <a:spcPts val="12880"/>
              </a:lnSpc>
            </a:pPr>
            <a:r>
              <a:rPr lang="en-US" sz="9200">
                <a:solidFill>
                  <a:srgbClr val="000000"/>
                </a:solidFill>
                <a:latin typeface="Paytone One Bold"/>
              </a:rPr>
              <a:t>Overview</a:t>
            </a:r>
          </a:p>
        </p:txBody>
      </p:sp>
      <p:sp>
        <p:nvSpPr>
          <p:cNvPr id="12" name="TextBox 12"/>
          <p:cNvSpPr txBox="1"/>
          <p:nvPr/>
        </p:nvSpPr>
        <p:spPr>
          <a:xfrm>
            <a:off x="2998404" y="2102053"/>
            <a:ext cx="10942400" cy="748258"/>
          </a:xfrm>
          <a:prstGeom prst="rect">
            <a:avLst/>
          </a:prstGeom>
        </p:spPr>
        <p:txBody>
          <a:bodyPr lIns="0" tIns="0" rIns="0" bIns="0" rtlCol="0" anchor="t">
            <a:spAutoFit/>
          </a:bodyPr>
          <a:lstStyle/>
          <a:p>
            <a:pPr algn="ctr">
              <a:lnSpc>
                <a:spcPts val="5713"/>
              </a:lnSpc>
            </a:pPr>
            <a:r>
              <a:rPr lang="en-US" sz="5601">
                <a:solidFill>
                  <a:srgbClr val="000000"/>
                </a:solidFill>
                <a:latin typeface="Quicksand Bold"/>
              </a:rPr>
              <a:t>1.Introduction</a:t>
            </a:r>
          </a:p>
        </p:txBody>
      </p:sp>
      <p:grpSp>
        <p:nvGrpSpPr>
          <p:cNvPr id="13" name="Group 13"/>
          <p:cNvGrpSpPr/>
          <p:nvPr/>
        </p:nvGrpSpPr>
        <p:grpSpPr>
          <a:xfrm>
            <a:off x="2308980" y="3693322"/>
            <a:ext cx="13235332" cy="1771044"/>
            <a:chOff x="0" y="0"/>
            <a:chExt cx="2602724" cy="348275"/>
          </a:xfrm>
        </p:grpSpPr>
        <p:sp>
          <p:nvSpPr>
            <p:cNvPr id="14" name="Freeform 14"/>
            <p:cNvSpPr/>
            <p:nvPr/>
          </p:nvSpPr>
          <p:spPr>
            <a:xfrm>
              <a:off x="0" y="0"/>
              <a:ext cx="2602724" cy="348275"/>
            </a:xfrm>
            <a:custGeom>
              <a:avLst/>
              <a:gdLst/>
              <a:ahLst/>
              <a:cxnLst/>
              <a:rect l="l" t="t" r="r" b="b"/>
              <a:pathLst>
                <a:path w="2602724" h="348275">
                  <a:moveTo>
                    <a:pt x="203200" y="0"/>
                  </a:moveTo>
                  <a:lnTo>
                    <a:pt x="2602724" y="0"/>
                  </a:lnTo>
                  <a:lnTo>
                    <a:pt x="2399524" y="348275"/>
                  </a:lnTo>
                  <a:lnTo>
                    <a:pt x="0" y="348275"/>
                  </a:lnTo>
                  <a:lnTo>
                    <a:pt x="203200" y="0"/>
                  </a:lnTo>
                  <a:close/>
                </a:path>
              </a:pathLst>
            </a:custGeom>
            <a:solidFill>
              <a:srgbClr val="EEB7B0"/>
            </a:solidFill>
          </p:spPr>
        </p:sp>
        <p:sp>
          <p:nvSpPr>
            <p:cNvPr id="15" name="TextBox 15"/>
            <p:cNvSpPr txBox="1"/>
            <p:nvPr/>
          </p:nvSpPr>
          <p:spPr>
            <a:xfrm>
              <a:off x="101600" y="-38100"/>
              <a:ext cx="609600" cy="647700"/>
            </a:xfrm>
            <a:prstGeom prst="rect">
              <a:avLst/>
            </a:prstGeom>
          </p:spPr>
          <p:txBody>
            <a:bodyPr lIns="50800" tIns="50800" rIns="50800" bIns="50800" rtlCol="0" anchor="ctr"/>
            <a:lstStyle/>
            <a:p>
              <a:pPr algn="ctr">
                <a:lnSpc>
                  <a:spcPts val="2659"/>
                </a:lnSpc>
              </a:pPr>
              <a:endParaRPr/>
            </a:p>
          </p:txBody>
        </p:sp>
      </p:grpSp>
      <p:sp>
        <p:nvSpPr>
          <p:cNvPr id="16" name="TextBox 16"/>
          <p:cNvSpPr txBox="1"/>
          <p:nvPr/>
        </p:nvSpPr>
        <p:spPr>
          <a:xfrm>
            <a:off x="3729397" y="4412572"/>
            <a:ext cx="10942400" cy="748258"/>
          </a:xfrm>
          <a:prstGeom prst="rect">
            <a:avLst/>
          </a:prstGeom>
        </p:spPr>
        <p:txBody>
          <a:bodyPr lIns="0" tIns="0" rIns="0" bIns="0" rtlCol="0" anchor="t">
            <a:spAutoFit/>
          </a:bodyPr>
          <a:lstStyle/>
          <a:p>
            <a:pPr algn="ctr">
              <a:lnSpc>
                <a:spcPts val="5713"/>
              </a:lnSpc>
            </a:pPr>
            <a:r>
              <a:rPr lang="en-US" sz="5601">
                <a:solidFill>
                  <a:srgbClr val="000000"/>
                </a:solidFill>
                <a:latin typeface="Quicksand Bold"/>
              </a:rPr>
              <a:t>2.Problem statement</a:t>
            </a:r>
          </a:p>
        </p:txBody>
      </p:sp>
      <p:grpSp>
        <p:nvGrpSpPr>
          <p:cNvPr id="17" name="Group 17"/>
          <p:cNvGrpSpPr/>
          <p:nvPr/>
        </p:nvGrpSpPr>
        <p:grpSpPr>
          <a:xfrm>
            <a:off x="2582931" y="5464366"/>
            <a:ext cx="13235332" cy="1771044"/>
            <a:chOff x="0" y="0"/>
            <a:chExt cx="2602724" cy="348275"/>
          </a:xfrm>
        </p:grpSpPr>
        <p:sp>
          <p:nvSpPr>
            <p:cNvPr id="18" name="Freeform 18"/>
            <p:cNvSpPr/>
            <p:nvPr/>
          </p:nvSpPr>
          <p:spPr>
            <a:xfrm>
              <a:off x="0" y="0"/>
              <a:ext cx="2602724" cy="348275"/>
            </a:xfrm>
            <a:custGeom>
              <a:avLst/>
              <a:gdLst/>
              <a:ahLst/>
              <a:cxnLst/>
              <a:rect l="l" t="t" r="r" b="b"/>
              <a:pathLst>
                <a:path w="2602724" h="348275">
                  <a:moveTo>
                    <a:pt x="203200" y="0"/>
                  </a:moveTo>
                  <a:lnTo>
                    <a:pt x="2602724" y="0"/>
                  </a:lnTo>
                  <a:lnTo>
                    <a:pt x="2399524" y="348275"/>
                  </a:lnTo>
                  <a:lnTo>
                    <a:pt x="0" y="348275"/>
                  </a:lnTo>
                  <a:lnTo>
                    <a:pt x="203200" y="0"/>
                  </a:lnTo>
                  <a:close/>
                </a:path>
              </a:pathLst>
            </a:custGeom>
            <a:solidFill>
              <a:srgbClr val="EEB7B0"/>
            </a:solidFill>
          </p:spPr>
        </p:sp>
        <p:sp>
          <p:nvSpPr>
            <p:cNvPr id="19" name="TextBox 19"/>
            <p:cNvSpPr txBox="1"/>
            <p:nvPr/>
          </p:nvSpPr>
          <p:spPr>
            <a:xfrm>
              <a:off x="101600" y="-38100"/>
              <a:ext cx="609600" cy="647700"/>
            </a:xfrm>
            <a:prstGeom prst="rect">
              <a:avLst/>
            </a:prstGeom>
          </p:spPr>
          <p:txBody>
            <a:bodyPr lIns="50800" tIns="50800" rIns="50800" bIns="50800" rtlCol="0" anchor="ctr"/>
            <a:lstStyle/>
            <a:p>
              <a:pPr algn="ctr">
                <a:lnSpc>
                  <a:spcPts val="2659"/>
                </a:lnSpc>
              </a:pPr>
              <a:endParaRPr/>
            </a:p>
          </p:txBody>
        </p:sp>
      </p:grpSp>
      <p:sp>
        <p:nvSpPr>
          <p:cNvPr id="20" name="TextBox 20"/>
          <p:cNvSpPr txBox="1"/>
          <p:nvPr/>
        </p:nvSpPr>
        <p:spPr>
          <a:xfrm>
            <a:off x="4305376" y="5950141"/>
            <a:ext cx="10942400" cy="748258"/>
          </a:xfrm>
          <a:prstGeom prst="rect">
            <a:avLst/>
          </a:prstGeom>
        </p:spPr>
        <p:txBody>
          <a:bodyPr lIns="0" tIns="0" rIns="0" bIns="0" rtlCol="0" anchor="t">
            <a:spAutoFit/>
          </a:bodyPr>
          <a:lstStyle/>
          <a:p>
            <a:pPr algn="ctr">
              <a:lnSpc>
                <a:spcPts val="5713"/>
              </a:lnSpc>
            </a:pPr>
            <a:r>
              <a:rPr lang="en-US" sz="5601">
                <a:solidFill>
                  <a:srgbClr val="000000"/>
                </a:solidFill>
                <a:latin typeface="Quicksand Bold"/>
              </a:rPr>
              <a:t>3.Objectives</a:t>
            </a:r>
          </a:p>
        </p:txBody>
      </p:sp>
      <p:grpSp>
        <p:nvGrpSpPr>
          <p:cNvPr id="21" name="Group 21"/>
          <p:cNvGrpSpPr/>
          <p:nvPr/>
        </p:nvGrpSpPr>
        <p:grpSpPr>
          <a:xfrm>
            <a:off x="2526334" y="7940260"/>
            <a:ext cx="13235332" cy="1771044"/>
            <a:chOff x="0" y="0"/>
            <a:chExt cx="2602724" cy="348275"/>
          </a:xfrm>
        </p:grpSpPr>
        <p:sp>
          <p:nvSpPr>
            <p:cNvPr id="22" name="Freeform 22"/>
            <p:cNvSpPr/>
            <p:nvPr/>
          </p:nvSpPr>
          <p:spPr>
            <a:xfrm>
              <a:off x="0" y="0"/>
              <a:ext cx="2602724" cy="348275"/>
            </a:xfrm>
            <a:custGeom>
              <a:avLst/>
              <a:gdLst/>
              <a:ahLst/>
              <a:cxnLst/>
              <a:rect l="l" t="t" r="r" b="b"/>
              <a:pathLst>
                <a:path w="2602724" h="348275">
                  <a:moveTo>
                    <a:pt x="203200" y="0"/>
                  </a:moveTo>
                  <a:lnTo>
                    <a:pt x="2602724" y="0"/>
                  </a:lnTo>
                  <a:lnTo>
                    <a:pt x="2399524" y="348275"/>
                  </a:lnTo>
                  <a:lnTo>
                    <a:pt x="0" y="348275"/>
                  </a:lnTo>
                  <a:lnTo>
                    <a:pt x="203200" y="0"/>
                  </a:lnTo>
                  <a:close/>
                </a:path>
              </a:pathLst>
            </a:custGeom>
            <a:solidFill>
              <a:srgbClr val="EEB7B0"/>
            </a:solidFill>
          </p:spPr>
        </p:sp>
        <p:sp>
          <p:nvSpPr>
            <p:cNvPr id="23" name="TextBox 23"/>
            <p:cNvSpPr txBox="1"/>
            <p:nvPr/>
          </p:nvSpPr>
          <p:spPr>
            <a:xfrm>
              <a:off x="101600" y="-38100"/>
              <a:ext cx="609600" cy="647700"/>
            </a:xfrm>
            <a:prstGeom prst="rect">
              <a:avLst/>
            </a:prstGeom>
          </p:spPr>
          <p:txBody>
            <a:bodyPr lIns="50800" tIns="50800" rIns="50800" bIns="50800" rtlCol="0" anchor="ctr"/>
            <a:lstStyle/>
            <a:p>
              <a:pPr algn="ctr">
                <a:lnSpc>
                  <a:spcPts val="2659"/>
                </a:lnSpc>
              </a:pPr>
              <a:endParaRPr/>
            </a:p>
          </p:txBody>
        </p:sp>
      </p:grpSp>
      <p:sp>
        <p:nvSpPr>
          <p:cNvPr id="24" name="TextBox 24"/>
          <p:cNvSpPr txBox="1"/>
          <p:nvPr/>
        </p:nvSpPr>
        <p:spPr>
          <a:xfrm>
            <a:off x="4875863" y="8187910"/>
            <a:ext cx="10942400" cy="748258"/>
          </a:xfrm>
          <a:prstGeom prst="rect">
            <a:avLst/>
          </a:prstGeom>
        </p:spPr>
        <p:txBody>
          <a:bodyPr lIns="0" tIns="0" rIns="0" bIns="0" rtlCol="0" anchor="t">
            <a:spAutoFit/>
          </a:bodyPr>
          <a:lstStyle/>
          <a:p>
            <a:pPr algn="ctr">
              <a:lnSpc>
                <a:spcPts val="5713"/>
              </a:lnSpc>
            </a:pPr>
            <a:r>
              <a:rPr lang="en-US" sz="5601">
                <a:solidFill>
                  <a:srgbClr val="000000"/>
                </a:solidFill>
                <a:latin typeface="Quicksand Bold"/>
              </a:rPr>
              <a:t>4.Project scope</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sp>
        <p:nvSpPr>
          <p:cNvPr id="2" name="Freeform 2"/>
          <p:cNvSpPr/>
          <p:nvPr/>
        </p:nvSpPr>
        <p:spPr>
          <a:xfrm>
            <a:off x="-413508" y="2986456"/>
            <a:ext cx="19110882" cy="12543688"/>
          </a:xfrm>
          <a:custGeom>
            <a:avLst/>
            <a:gdLst/>
            <a:ahLst/>
            <a:cxnLst/>
            <a:rect l="l" t="t" r="r" b="b"/>
            <a:pathLst>
              <a:path w="19110882" h="12543688">
                <a:moveTo>
                  <a:pt x="0" y="0"/>
                </a:moveTo>
                <a:lnTo>
                  <a:pt x="19110882" y="0"/>
                </a:lnTo>
                <a:lnTo>
                  <a:pt x="19110882" y="12543688"/>
                </a:lnTo>
                <a:lnTo>
                  <a:pt x="0" y="1254368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5782622" y="2741669"/>
            <a:ext cx="6718623" cy="4114800"/>
          </a:xfrm>
          <a:custGeom>
            <a:avLst/>
            <a:gdLst/>
            <a:ahLst/>
            <a:cxnLst/>
            <a:rect l="l" t="t" r="r" b="b"/>
            <a:pathLst>
              <a:path w="6718623" h="4114800">
                <a:moveTo>
                  <a:pt x="0" y="0"/>
                </a:moveTo>
                <a:lnTo>
                  <a:pt x="6718622" y="0"/>
                </a:lnTo>
                <a:lnTo>
                  <a:pt x="6718622"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4345578" y="2401725"/>
            <a:ext cx="2263211" cy="2741775"/>
          </a:xfrm>
          <a:custGeom>
            <a:avLst/>
            <a:gdLst/>
            <a:ahLst/>
            <a:cxnLst/>
            <a:rect l="l" t="t" r="r" b="b"/>
            <a:pathLst>
              <a:path w="2263211" h="2741775">
                <a:moveTo>
                  <a:pt x="0" y="0"/>
                </a:moveTo>
                <a:lnTo>
                  <a:pt x="2263211" y="0"/>
                </a:lnTo>
                <a:lnTo>
                  <a:pt x="2263211" y="2741775"/>
                </a:lnTo>
                <a:lnTo>
                  <a:pt x="0" y="274177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a:off x="11272473" y="5143500"/>
            <a:ext cx="1864579" cy="2589694"/>
          </a:xfrm>
          <a:custGeom>
            <a:avLst/>
            <a:gdLst/>
            <a:ahLst/>
            <a:cxnLst/>
            <a:rect l="l" t="t" r="r" b="b"/>
            <a:pathLst>
              <a:path w="1864579" h="2589694">
                <a:moveTo>
                  <a:pt x="0" y="0"/>
                </a:moveTo>
                <a:lnTo>
                  <a:pt x="1864580" y="0"/>
                </a:lnTo>
                <a:lnTo>
                  <a:pt x="1864580" y="2589694"/>
                </a:lnTo>
                <a:lnTo>
                  <a:pt x="0" y="258969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6" name="Freeform 6"/>
          <p:cNvSpPr/>
          <p:nvPr/>
        </p:nvSpPr>
        <p:spPr>
          <a:xfrm>
            <a:off x="12204763" y="6856469"/>
            <a:ext cx="7990040" cy="7200900"/>
          </a:xfrm>
          <a:custGeom>
            <a:avLst/>
            <a:gdLst/>
            <a:ahLst/>
            <a:cxnLst/>
            <a:rect l="l" t="t" r="r" b="b"/>
            <a:pathLst>
              <a:path w="7990040" h="7200900">
                <a:moveTo>
                  <a:pt x="0" y="0"/>
                </a:moveTo>
                <a:lnTo>
                  <a:pt x="7990040" y="0"/>
                </a:lnTo>
                <a:lnTo>
                  <a:pt x="7990040" y="7200900"/>
                </a:lnTo>
                <a:lnTo>
                  <a:pt x="0" y="720090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7" name="Freeform 7"/>
          <p:cNvSpPr/>
          <p:nvPr/>
        </p:nvSpPr>
        <p:spPr>
          <a:xfrm>
            <a:off x="-1532578" y="-888991"/>
            <a:ext cx="7315200" cy="2469762"/>
          </a:xfrm>
          <a:custGeom>
            <a:avLst/>
            <a:gdLst/>
            <a:ahLst/>
            <a:cxnLst/>
            <a:rect l="l" t="t" r="r" b="b"/>
            <a:pathLst>
              <a:path w="7315200" h="2469762">
                <a:moveTo>
                  <a:pt x="0" y="0"/>
                </a:moveTo>
                <a:lnTo>
                  <a:pt x="7315200" y="0"/>
                </a:lnTo>
                <a:lnTo>
                  <a:pt x="7315200" y="2469762"/>
                </a:lnTo>
                <a:lnTo>
                  <a:pt x="0" y="2469762"/>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8" name="Freeform 8"/>
          <p:cNvSpPr/>
          <p:nvPr/>
        </p:nvSpPr>
        <p:spPr>
          <a:xfrm>
            <a:off x="386028" y="345890"/>
            <a:ext cx="2687386" cy="2335582"/>
          </a:xfrm>
          <a:custGeom>
            <a:avLst/>
            <a:gdLst/>
            <a:ahLst/>
            <a:cxnLst/>
            <a:rect l="l" t="t" r="r" b="b"/>
            <a:pathLst>
              <a:path w="2687386" h="2335582">
                <a:moveTo>
                  <a:pt x="0" y="0"/>
                </a:moveTo>
                <a:lnTo>
                  <a:pt x="2687386" y="0"/>
                </a:lnTo>
                <a:lnTo>
                  <a:pt x="2687386" y="2335583"/>
                </a:lnTo>
                <a:lnTo>
                  <a:pt x="0" y="2335583"/>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9" name="TextBox 9"/>
          <p:cNvSpPr txBox="1"/>
          <p:nvPr/>
        </p:nvSpPr>
        <p:spPr>
          <a:xfrm>
            <a:off x="7015527" y="3896437"/>
            <a:ext cx="4256947" cy="1929089"/>
          </a:xfrm>
          <a:prstGeom prst="rect">
            <a:avLst/>
          </a:prstGeom>
        </p:spPr>
        <p:txBody>
          <a:bodyPr lIns="0" tIns="0" rIns="0" bIns="0" rtlCol="0" anchor="t">
            <a:spAutoFit/>
          </a:bodyPr>
          <a:lstStyle/>
          <a:p>
            <a:pPr algn="ctr">
              <a:lnSpc>
                <a:spcPts val="7449"/>
              </a:lnSpc>
            </a:pPr>
            <a:r>
              <a:rPr lang="en-US" sz="7303">
                <a:solidFill>
                  <a:srgbClr val="000000"/>
                </a:solidFill>
                <a:latin typeface="Paytone One Bold"/>
              </a:rPr>
              <a:t>Question Time</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sp>
        <p:nvSpPr>
          <p:cNvPr id="2" name="Freeform 2"/>
          <p:cNvSpPr/>
          <p:nvPr/>
        </p:nvSpPr>
        <p:spPr>
          <a:xfrm>
            <a:off x="0" y="133272"/>
            <a:ext cx="2592030" cy="895428"/>
          </a:xfrm>
          <a:custGeom>
            <a:avLst/>
            <a:gdLst/>
            <a:ahLst/>
            <a:cxnLst/>
            <a:rect l="l" t="t" r="r" b="b"/>
            <a:pathLst>
              <a:path w="2592030" h="895428">
                <a:moveTo>
                  <a:pt x="0" y="0"/>
                </a:moveTo>
                <a:lnTo>
                  <a:pt x="2592030" y="0"/>
                </a:lnTo>
                <a:lnTo>
                  <a:pt x="2592030" y="895428"/>
                </a:lnTo>
                <a:lnTo>
                  <a:pt x="0" y="89542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6196373" y="8229600"/>
            <a:ext cx="2091627" cy="2057400"/>
          </a:xfrm>
          <a:custGeom>
            <a:avLst/>
            <a:gdLst/>
            <a:ahLst/>
            <a:cxnLst/>
            <a:rect l="l" t="t" r="r" b="b"/>
            <a:pathLst>
              <a:path w="2091627" h="2057400">
                <a:moveTo>
                  <a:pt x="0" y="0"/>
                </a:moveTo>
                <a:lnTo>
                  <a:pt x="2091627" y="0"/>
                </a:lnTo>
                <a:lnTo>
                  <a:pt x="2091627" y="2057400"/>
                </a:lnTo>
                <a:lnTo>
                  <a:pt x="0" y="20574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4" name="Group 4"/>
          <p:cNvGrpSpPr/>
          <p:nvPr/>
        </p:nvGrpSpPr>
        <p:grpSpPr>
          <a:xfrm>
            <a:off x="2308980" y="1528366"/>
            <a:ext cx="10436290" cy="1396499"/>
            <a:chOff x="0" y="0"/>
            <a:chExt cx="2602724" cy="348275"/>
          </a:xfrm>
        </p:grpSpPr>
        <p:sp>
          <p:nvSpPr>
            <p:cNvPr id="5" name="Freeform 5"/>
            <p:cNvSpPr/>
            <p:nvPr/>
          </p:nvSpPr>
          <p:spPr>
            <a:xfrm>
              <a:off x="0" y="0"/>
              <a:ext cx="2602724" cy="348275"/>
            </a:xfrm>
            <a:custGeom>
              <a:avLst/>
              <a:gdLst/>
              <a:ahLst/>
              <a:cxnLst/>
              <a:rect l="l" t="t" r="r" b="b"/>
              <a:pathLst>
                <a:path w="2602724" h="348275">
                  <a:moveTo>
                    <a:pt x="203200" y="0"/>
                  </a:moveTo>
                  <a:lnTo>
                    <a:pt x="2602724" y="0"/>
                  </a:lnTo>
                  <a:lnTo>
                    <a:pt x="2399524" y="348275"/>
                  </a:lnTo>
                  <a:lnTo>
                    <a:pt x="0" y="348275"/>
                  </a:lnTo>
                  <a:lnTo>
                    <a:pt x="203200" y="0"/>
                  </a:lnTo>
                  <a:close/>
                </a:path>
              </a:pathLst>
            </a:custGeom>
            <a:solidFill>
              <a:srgbClr val="A64B23"/>
            </a:solidFill>
          </p:spPr>
        </p:sp>
        <p:sp>
          <p:nvSpPr>
            <p:cNvPr id="6" name="TextBox 6"/>
            <p:cNvSpPr txBox="1"/>
            <p:nvPr/>
          </p:nvSpPr>
          <p:spPr>
            <a:xfrm>
              <a:off x="101600" y="-38100"/>
              <a:ext cx="609600" cy="647700"/>
            </a:xfrm>
            <a:prstGeom prst="rect">
              <a:avLst/>
            </a:prstGeom>
          </p:spPr>
          <p:txBody>
            <a:bodyPr lIns="50800" tIns="50800" rIns="50800" bIns="50800" rtlCol="0" anchor="ctr"/>
            <a:lstStyle/>
            <a:p>
              <a:pPr algn="ctr">
                <a:lnSpc>
                  <a:spcPts val="2659"/>
                </a:lnSpc>
              </a:pPr>
              <a:endParaRPr/>
            </a:p>
          </p:txBody>
        </p:sp>
      </p:grpSp>
      <p:grpSp>
        <p:nvGrpSpPr>
          <p:cNvPr id="7" name="Group 7"/>
          <p:cNvGrpSpPr/>
          <p:nvPr/>
        </p:nvGrpSpPr>
        <p:grpSpPr>
          <a:xfrm>
            <a:off x="1941419" y="1538272"/>
            <a:ext cx="12932776" cy="1771044"/>
            <a:chOff x="0" y="0"/>
            <a:chExt cx="2543226" cy="348275"/>
          </a:xfrm>
        </p:grpSpPr>
        <p:sp>
          <p:nvSpPr>
            <p:cNvPr id="8" name="Freeform 8"/>
            <p:cNvSpPr/>
            <p:nvPr/>
          </p:nvSpPr>
          <p:spPr>
            <a:xfrm>
              <a:off x="0" y="0"/>
              <a:ext cx="2543226" cy="348275"/>
            </a:xfrm>
            <a:custGeom>
              <a:avLst/>
              <a:gdLst/>
              <a:ahLst/>
              <a:cxnLst/>
              <a:rect l="l" t="t" r="r" b="b"/>
              <a:pathLst>
                <a:path w="2543226" h="348275">
                  <a:moveTo>
                    <a:pt x="203200" y="0"/>
                  </a:moveTo>
                  <a:lnTo>
                    <a:pt x="2543226" y="0"/>
                  </a:lnTo>
                  <a:lnTo>
                    <a:pt x="2340026" y="348275"/>
                  </a:lnTo>
                  <a:lnTo>
                    <a:pt x="0" y="348275"/>
                  </a:lnTo>
                  <a:lnTo>
                    <a:pt x="203200" y="0"/>
                  </a:lnTo>
                  <a:close/>
                </a:path>
              </a:pathLst>
            </a:custGeom>
            <a:solidFill>
              <a:srgbClr val="EEB7B0"/>
            </a:solidFill>
          </p:spPr>
        </p:sp>
        <p:sp>
          <p:nvSpPr>
            <p:cNvPr id="9" name="TextBox 9"/>
            <p:cNvSpPr txBox="1"/>
            <p:nvPr/>
          </p:nvSpPr>
          <p:spPr>
            <a:xfrm>
              <a:off x="101600" y="-38100"/>
              <a:ext cx="609600" cy="647700"/>
            </a:xfrm>
            <a:prstGeom prst="rect">
              <a:avLst/>
            </a:prstGeom>
          </p:spPr>
          <p:txBody>
            <a:bodyPr lIns="50800" tIns="50800" rIns="50800" bIns="50800" rtlCol="0" anchor="ctr"/>
            <a:lstStyle/>
            <a:p>
              <a:pPr algn="ctr">
                <a:lnSpc>
                  <a:spcPts val="2659"/>
                </a:lnSpc>
              </a:pPr>
              <a:endParaRPr/>
            </a:p>
          </p:txBody>
        </p:sp>
      </p:grpSp>
      <p:sp>
        <p:nvSpPr>
          <p:cNvPr id="10" name="Freeform 10"/>
          <p:cNvSpPr/>
          <p:nvPr/>
        </p:nvSpPr>
        <p:spPr>
          <a:xfrm rot="-5400000">
            <a:off x="460609" y="6945410"/>
            <a:ext cx="5395669" cy="7964048"/>
          </a:xfrm>
          <a:custGeom>
            <a:avLst/>
            <a:gdLst/>
            <a:ahLst/>
            <a:cxnLst/>
            <a:rect l="l" t="t" r="r" b="b"/>
            <a:pathLst>
              <a:path w="5395669" h="7964048">
                <a:moveTo>
                  <a:pt x="0" y="0"/>
                </a:moveTo>
                <a:lnTo>
                  <a:pt x="5395669" y="0"/>
                </a:lnTo>
                <a:lnTo>
                  <a:pt x="5395669" y="7964048"/>
                </a:lnTo>
                <a:lnTo>
                  <a:pt x="0" y="796404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1" name="TextBox 11"/>
          <p:cNvSpPr txBox="1"/>
          <p:nvPr/>
        </p:nvSpPr>
        <p:spPr>
          <a:xfrm>
            <a:off x="1296015" y="-38178"/>
            <a:ext cx="8969794" cy="1566544"/>
          </a:xfrm>
          <a:prstGeom prst="rect">
            <a:avLst/>
          </a:prstGeom>
        </p:spPr>
        <p:txBody>
          <a:bodyPr lIns="0" tIns="0" rIns="0" bIns="0" rtlCol="0" anchor="t">
            <a:spAutoFit/>
          </a:bodyPr>
          <a:lstStyle/>
          <a:p>
            <a:pPr algn="ctr">
              <a:lnSpc>
                <a:spcPts val="12880"/>
              </a:lnSpc>
            </a:pPr>
            <a:r>
              <a:rPr lang="en-US" sz="9200">
                <a:solidFill>
                  <a:srgbClr val="000000"/>
                </a:solidFill>
                <a:latin typeface="Paytone One Bold"/>
              </a:rPr>
              <a:t>Overview</a:t>
            </a:r>
          </a:p>
        </p:txBody>
      </p:sp>
      <p:sp>
        <p:nvSpPr>
          <p:cNvPr id="12" name="TextBox 12"/>
          <p:cNvSpPr txBox="1"/>
          <p:nvPr/>
        </p:nvSpPr>
        <p:spPr>
          <a:xfrm>
            <a:off x="2998404" y="2102053"/>
            <a:ext cx="10942400" cy="748258"/>
          </a:xfrm>
          <a:prstGeom prst="rect">
            <a:avLst/>
          </a:prstGeom>
        </p:spPr>
        <p:txBody>
          <a:bodyPr lIns="0" tIns="0" rIns="0" bIns="0" rtlCol="0" anchor="t">
            <a:spAutoFit/>
          </a:bodyPr>
          <a:lstStyle/>
          <a:p>
            <a:pPr algn="ctr">
              <a:lnSpc>
                <a:spcPts val="5713"/>
              </a:lnSpc>
            </a:pPr>
            <a:r>
              <a:rPr lang="en-US" sz="5601">
                <a:solidFill>
                  <a:srgbClr val="000000"/>
                </a:solidFill>
                <a:latin typeface="Quicksand Bold"/>
              </a:rPr>
              <a:t>4.Solution</a:t>
            </a:r>
          </a:p>
        </p:txBody>
      </p:sp>
      <p:grpSp>
        <p:nvGrpSpPr>
          <p:cNvPr id="13" name="Group 13"/>
          <p:cNvGrpSpPr/>
          <p:nvPr/>
        </p:nvGrpSpPr>
        <p:grpSpPr>
          <a:xfrm>
            <a:off x="2308980" y="3693322"/>
            <a:ext cx="13235332" cy="1771044"/>
            <a:chOff x="0" y="0"/>
            <a:chExt cx="2602724" cy="348275"/>
          </a:xfrm>
        </p:grpSpPr>
        <p:sp>
          <p:nvSpPr>
            <p:cNvPr id="14" name="Freeform 14"/>
            <p:cNvSpPr/>
            <p:nvPr/>
          </p:nvSpPr>
          <p:spPr>
            <a:xfrm>
              <a:off x="0" y="0"/>
              <a:ext cx="2602724" cy="348275"/>
            </a:xfrm>
            <a:custGeom>
              <a:avLst/>
              <a:gdLst/>
              <a:ahLst/>
              <a:cxnLst/>
              <a:rect l="l" t="t" r="r" b="b"/>
              <a:pathLst>
                <a:path w="2602724" h="348275">
                  <a:moveTo>
                    <a:pt x="203200" y="0"/>
                  </a:moveTo>
                  <a:lnTo>
                    <a:pt x="2602724" y="0"/>
                  </a:lnTo>
                  <a:lnTo>
                    <a:pt x="2399524" y="348275"/>
                  </a:lnTo>
                  <a:lnTo>
                    <a:pt x="0" y="348275"/>
                  </a:lnTo>
                  <a:lnTo>
                    <a:pt x="203200" y="0"/>
                  </a:lnTo>
                  <a:close/>
                </a:path>
              </a:pathLst>
            </a:custGeom>
            <a:solidFill>
              <a:srgbClr val="EEB7B0"/>
            </a:solidFill>
          </p:spPr>
        </p:sp>
        <p:sp>
          <p:nvSpPr>
            <p:cNvPr id="15" name="TextBox 15"/>
            <p:cNvSpPr txBox="1"/>
            <p:nvPr/>
          </p:nvSpPr>
          <p:spPr>
            <a:xfrm>
              <a:off x="101600" y="-38100"/>
              <a:ext cx="609600" cy="647700"/>
            </a:xfrm>
            <a:prstGeom prst="rect">
              <a:avLst/>
            </a:prstGeom>
          </p:spPr>
          <p:txBody>
            <a:bodyPr lIns="50800" tIns="50800" rIns="50800" bIns="50800" rtlCol="0" anchor="ctr"/>
            <a:lstStyle/>
            <a:p>
              <a:pPr algn="ctr">
                <a:lnSpc>
                  <a:spcPts val="2659"/>
                </a:lnSpc>
              </a:pPr>
              <a:endParaRPr/>
            </a:p>
          </p:txBody>
        </p:sp>
      </p:grpSp>
      <p:sp>
        <p:nvSpPr>
          <p:cNvPr id="16" name="TextBox 16"/>
          <p:cNvSpPr txBox="1"/>
          <p:nvPr/>
        </p:nvSpPr>
        <p:spPr>
          <a:xfrm>
            <a:off x="3729397" y="4412572"/>
            <a:ext cx="10942400" cy="748258"/>
          </a:xfrm>
          <a:prstGeom prst="rect">
            <a:avLst/>
          </a:prstGeom>
        </p:spPr>
        <p:txBody>
          <a:bodyPr lIns="0" tIns="0" rIns="0" bIns="0" rtlCol="0" anchor="t">
            <a:spAutoFit/>
          </a:bodyPr>
          <a:lstStyle/>
          <a:p>
            <a:pPr algn="ctr">
              <a:lnSpc>
                <a:spcPts val="5713"/>
              </a:lnSpc>
            </a:pPr>
            <a:r>
              <a:rPr lang="en-US" sz="5601">
                <a:solidFill>
                  <a:srgbClr val="000000"/>
                </a:solidFill>
                <a:latin typeface="Quicksand Bold"/>
              </a:rPr>
              <a:t>5.Demonstration</a:t>
            </a:r>
          </a:p>
        </p:txBody>
      </p:sp>
      <p:grpSp>
        <p:nvGrpSpPr>
          <p:cNvPr id="17" name="Group 17"/>
          <p:cNvGrpSpPr/>
          <p:nvPr/>
        </p:nvGrpSpPr>
        <p:grpSpPr>
          <a:xfrm>
            <a:off x="2582931" y="5464366"/>
            <a:ext cx="13235332" cy="1771044"/>
            <a:chOff x="0" y="0"/>
            <a:chExt cx="2602724" cy="348275"/>
          </a:xfrm>
        </p:grpSpPr>
        <p:sp>
          <p:nvSpPr>
            <p:cNvPr id="18" name="Freeform 18"/>
            <p:cNvSpPr/>
            <p:nvPr/>
          </p:nvSpPr>
          <p:spPr>
            <a:xfrm>
              <a:off x="0" y="0"/>
              <a:ext cx="2602724" cy="348275"/>
            </a:xfrm>
            <a:custGeom>
              <a:avLst/>
              <a:gdLst/>
              <a:ahLst/>
              <a:cxnLst/>
              <a:rect l="l" t="t" r="r" b="b"/>
              <a:pathLst>
                <a:path w="2602724" h="348275">
                  <a:moveTo>
                    <a:pt x="203200" y="0"/>
                  </a:moveTo>
                  <a:lnTo>
                    <a:pt x="2602724" y="0"/>
                  </a:lnTo>
                  <a:lnTo>
                    <a:pt x="2399524" y="348275"/>
                  </a:lnTo>
                  <a:lnTo>
                    <a:pt x="0" y="348275"/>
                  </a:lnTo>
                  <a:lnTo>
                    <a:pt x="203200" y="0"/>
                  </a:lnTo>
                  <a:close/>
                </a:path>
              </a:pathLst>
            </a:custGeom>
            <a:solidFill>
              <a:srgbClr val="EEB7B0"/>
            </a:solidFill>
          </p:spPr>
        </p:sp>
        <p:sp>
          <p:nvSpPr>
            <p:cNvPr id="19" name="TextBox 19"/>
            <p:cNvSpPr txBox="1"/>
            <p:nvPr/>
          </p:nvSpPr>
          <p:spPr>
            <a:xfrm>
              <a:off x="101600" y="-38100"/>
              <a:ext cx="609600" cy="647700"/>
            </a:xfrm>
            <a:prstGeom prst="rect">
              <a:avLst/>
            </a:prstGeom>
          </p:spPr>
          <p:txBody>
            <a:bodyPr lIns="50800" tIns="50800" rIns="50800" bIns="50800" rtlCol="0" anchor="ctr"/>
            <a:lstStyle/>
            <a:p>
              <a:pPr algn="ctr">
                <a:lnSpc>
                  <a:spcPts val="2659"/>
                </a:lnSpc>
              </a:pPr>
              <a:endParaRPr/>
            </a:p>
          </p:txBody>
        </p:sp>
      </p:grpSp>
      <p:sp>
        <p:nvSpPr>
          <p:cNvPr id="20" name="TextBox 20"/>
          <p:cNvSpPr txBox="1"/>
          <p:nvPr/>
        </p:nvSpPr>
        <p:spPr>
          <a:xfrm>
            <a:off x="4305376" y="5950141"/>
            <a:ext cx="10942400" cy="748258"/>
          </a:xfrm>
          <a:prstGeom prst="rect">
            <a:avLst/>
          </a:prstGeom>
        </p:spPr>
        <p:txBody>
          <a:bodyPr lIns="0" tIns="0" rIns="0" bIns="0" rtlCol="0" anchor="t">
            <a:spAutoFit/>
          </a:bodyPr>
          <a:lstStyle/>
          <a:p>
            <a:pPr algn="ctr">
              <a:lnSpc>
                <a:spcPts val="5713"/>
              </a:lnSpc>
            </a:pPr>
            <a:r>
              <a:rPr lang="en-US" sz="5601">
                <a:solidFill>
                  <a:srgbClr val="000000"/>
                </a:solidFill>
                <a:latin typeface="Quicksand Bold"/>
              </a:rPr>
              <a:t>6. conclusion</a:t>
            </a:r>
          </a:p>
        </p:txBody>
      </p:sp>
      <p:grpSp>
        <p:nvGrpSpPr>
          <p:cNvPr id="21" name="Group 21"/>
          <p:cNvGrpSpPr/>
          <p:nvPr/>
        </p:nvGrpSpPr>
        <p:grpSpPr>
          <a:xfrm>
            <a:off x="2526334" y="7940260"/>
            <a:ext cx="13235332" cy="1771044"/>
            <a:chOff x="0" y="0"/>
            <a:chExt cx="2602724" cy="348275"/>
          </a:xfrm>
        </p:grpSpPr>
        <p:sp>
          <p:nvSpPr>
            <p:cNvPr id="22" name="Freeform 22"/>
            <p:cNvSpPr/>
            <p:nvPr/>
          </p:nvSpPr>
          <p:spPr>
            <a:xfrm>
              <a:off x="0" y="0"/>
              <a:ext cx="2602724" cy="348275"/>
            </a:xfrm>
            <a:custGeom>
              <a:avLst/>
              <a:gdLst/>
              <a:ahLst/>
              <a:cxnLst/>
              <a:rect l="l" t="t" r="r" b="b"/>
              <a:pathLst>
                <a:path w="2602724" h="348275">
                  <a:moveTo>
                    <a:pt x="203200" y="0"/>
                  </a:moveTo>
                  <a:lnTo>
                    <a:pt x="2602724" y="0"/>
                  </a:lnTo>
                  <a:lnTo>
                    <a:pt x="2399524" y="348275"/>
                  </a:lnTo>
                  <a:lnTo>
                    <a:pt x="0" y="348275"/>
                  </a:lnTo>
                  <a:lnTo>
                    <a:pt x="203200" y="0"/>
                  </a:lnTo>
                  <a:close/>
                </a:path>
              </a:pathLst>
            </a:custGeom>
            <a:solidFill>
              <a:srgbClr val="EEB7B0"/>
            </a:solidFill>
          </p:spPr>
        </p:sp>
        <p:sp>
          <p:nvSpPr>
            <p:cNvPr id="23" name="TextBox 23"/>
            <p:cNvSpPr txBox="1"/>
            <p:nvPr/>
          </p:nvSpPr>
          <p:spPr>
            <a:xfrm>
              <a:off x="101600" y="-38100"/>
              <a:ext cx="609600" cy="647700"/>
            </a:xfrm>
            <a:prstGeom prst="rect">
              <a:avLst/>
            </a:prstGeom>
          </p:spPr>
          <p:txBody>
            <a:bodyPr lIns="50800" tIns="50800" rIns="50800" bIns="50800" rtlCol="0" anchor="ctr"/>
            <a:lstStyle/>
            <a:p>
              <a:pPr algn="ctr">
                <a:lnSpc>
                  <a:spcPts val="2659"/>
                </a:lnSpc>
              </a:pP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sp>
        <p:nvSpPr>
          <p:cNvPr id="2" name="Freeform 2"/>
          <p:cNvSpPr/>
          <p:nvPr/>
        </p:nvSpPr>
        <p:spPr>
          <a:xfrm>
            <a:off x="12293357" y="0"/>
            <a:ext cx="5994643" cy="8652026"/>
          </a:xfrm>
          <a:custGeom>
            <a:avLst/>
            <a:gdLst/>
            <a:ahLst/>
            <a:cxnLst/>
            <a:rect l="l" t="t" r="r" b="b"/>
            <a:pathLst>
              <a:path w="5994643" h="8652026">
                <a:moveTo>
                  <a:pt x="0" y="0"/>
                </a:moveTo>
                <a:lnTo>
                  <a:pt x="5994643" y="0"/>
                </a:lnTo>
                <a:lnTo>
                  <a:pt x="5994643" y="8652026"/>
                </a:lnTo>
                <a:lnTo>
                  <a:pt x="0" y="8652026"/>
                </a:lnTo>
                <a:lnTo>
                  <a:pt x="0" y="0"/>
                </a:lnTo>
                <a:close/>
              </a:path>
            </a:pathLst>
          </a:custGeom>
          <a:blipFill>
            <a:blip r:embed="rId2"/>
            <a:stretch>
              <a:fillRect l="-12853" r="-12853"/>
            </a:stretch>
          </a:blipFill>
        </p:spPr>
      </p:sp>
      <p:sp>
        <p:nvSpPr>
          <p:cNvPr id="3" name="TextBox 3"/>
          <p:cNvSpPr txBox="1"/>
          <p:nvPr/>
        </p:nvSpPr>
        <p:spPr>
          <a:xfrm>
            <a:off x="0" y="217533"/>
            <a:ext cx="11838150" cy="6093771"/>
          </a:xfrm>
          <a:prstGeom prst="rect">
            <a:avLst/>
          </a:prstGeom>
        </p:spPr>
        <p:txBody>
          <a:bodyPr lIns="0" tIns="0" rIns="0" bIns="0" rtlCol="0" anchor="t">
            <a:spAutoFit/>
          </a:bodyPr>
          <a:lstStyle/>
          <a:p>
            <a:pPr algn="just">
              <a:lnSpc>
                <a:spcPts val="6924"/>
              </a:lnSpc>
            </a:pPr>
            <a:r>
              <a:rPr lang="en-US" sz="4946">
                <a:solidFill>
                  <a:srgbClr val="000000"/>
                </a:solidFill>
                <a:latin typeface="Paytone One Bold"/>
              </a:rPr>
              <a:t>Presenter:  Ahmed Abdi Mohamed</a:t>
            </a:r>
          </a:p>
          <a:p>
            <a:pPr algn="just">
              <a:lnSpc>
                <a:spcPts val="6924"/>
              </a:lnSpc>
            </a:pPr>
            <a:r>
              <a:rPr lang="en-US" sz="4946">
                <a:solidFill>
                  <a:srgbClr val="000000"/>
                </a:solidFill>
                <a:latin typeface="Paytone One Bold"/>
              </a:rPr>
              <a:t>Matrix Number:    B032020059</a:t>
            </a:r>
          </a:p>
          <a:p>
            <a:pPr algn="just">
              <a:lnSpc>
                <a:spcPts val="6924"/>
              </a:lnSpc>
            </a:pPr>
            <a:r>
              <a:rPr lang="en-US" sz="4946">
                <a:solidFill>
                  <a:srgbClr val="000000"/>
                </a:solidFill>
                <a:latin typeface="Paytone One Bold"/>
              </a:rPr>
              <a:t>Course: BITU3973 PROJECT I </a:t>
            </a:r>
          </a:p>
          <a:p>
            <a:pPr algn="just">
              <a:lnSpc>
                <a:spcPts val="6924"/>
              </a:lnSpc>
            </a:pPr>
            <a:r>
              <a:rPr lang="en-US" sz="4946">
                <a:solidFill>
                  <a:srgbClr val="000000"/>
                </a:solidFill>
                <a:latin typeface="Paytone One Bold"/>
              </a:rPr>
              <a:t>(Final year project 1)</a:t>
            </a:r>
          </a:p>
          <a:p>
            <a:pPr algn="just">
              <a:lnSpc>
                <a:spcPts val="6924"/>
              </a:lnSpc>
            </a:pPr>
            <a:r>
              <a:rPr lang="en-US" sz="4946">
                <a:solidFill>
                  <a:srgbClr val="000000"/>
                </a:solidFill>
                <a:latin typeface="Paytone One Bold"/>
              </a:rPr>
              <a:t>Group: BITI S1G1</a:t>
            </a:r>
          </a:p>
          <a:p>
            <a:pPr algn="just">
              <a:lnSpc>
                <a:spcPts val="6924"/>
              </a:lnSpc>
            </a:pPr>
            <a:r>
              <a:rPr lang="en-US" sz="4946">
                <a:solidFill>
                  <a:srgbClr val="000000"/>
                </a:solidFill>
                <a:latin typeface="Paytone One Bold"/>
              </a:rPr>
              <a:t>Date: [04/7/2023]</a:t>
            </a:r>
          </a:p>
          <a:p>
            <a:pPr algn="just">
              <a:lnSpc>
                <a:spcPts val="6924"/>
              </a:lnSpc>
            </a:pPr>
            <a:endParaRPr lang="en-US" sz="4946">
              <a:solidFill>
                <a:srgbClr val="000000"/>
              </a:solidFill>
              <a:latin typeface="Paytone One Bo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grpSp>
        <p:nvGrpSpPr>
          <p:cNvPr id="2" name="Group 2"/>
          <p:cNvGrpSpPr/>
          <p:nvPr/>
        </p:nvGrpSpPr>
        <p:grpSpPr>
          <a:xfrm>
            <a:off x="1632215" y="2759891"/>
            <a:ext cx="16230600" cy="6498409"/>
            <a:chOff x="0" y="0"/>
            <a:chExt cx="4274726" cy="1711515"/>
          </a:xfrm>
        </p:grpSpPr>
        <p:sp>
          <p:nvSpPr>
            <p:cNvPr id="3" name="Freeform 3"/>
            <p:cNvSpPr/>
            <p:nvPr/>
          </p:nvSpPr>
          <p:spPr>
            <a:xfrm>
              <a:off x="0" y="0"/>
              <a:ext cx="4274726" cy="1711515"/>
            </a:xfrm>
            <a:custGeom>
              <a:avLst/>
              <a:gdLst/>
              <a:ahLst/>
              <a:cxnLst/>
              <a:rect l="l" t="t" r="r" b="b"/>
              <a:pathLst>
                <a:path w="4274726" h="1711515">
                  <a:moveTo>
                    <a:pt x="24327" y="0"/>
                  </a:moveTo>
                  <a:lnTo>
                    <a:pt x="4250399" y="0"/>
                  </a:lnTo>
                  <a:cubicBezTo>
                    <a:pt x="4263834" y="0"/>
                    <a:pt x="4274726" y="10891"/>
                    <a:pt x="4274726" y="24327"/>
                  </a:cubicBezTo>
                  <a:lnTo>
                    <a:pt x="4274726" y="1687188"/>
                  </a:lnTo>
                  <a:cubicBezTo>
                    <a:pt x="4274726" y="1700624"/>
                    <a:pt x="4263834" y="1711515"/>
                    <a:pt x="4250399" y="1711515"/>
                  </a:cubicBezTo>
                  <a:lnTo>
                    <a:pt x="24327" y="1711515"/>
                  </a:lnTo>
                  <a:cubicBezTo>
                    <a:pt x="10891" y="1711515"/>
                    <a:pt x="0" y="1700624"/>
                    <a:pt x="0" y="1687188"/>
                  </a:cubicBezTo>
                  <a:lnTo>
                    <a:pt x="0" y="24327"/>
                  </a:lnTo>
                  <a:cubicBezTo>
                    <a:pt x="0" y="10891"/>
                    <a:pt x="10891" y="0"/>
                    <a:pt x="24327" y="0"/>
                  </a:cubicBezTo>
                  <a:close/>
                </a:path>
              </a:pathLst>
            </a:custGeom>
            <a:solidFill>
              <a:srgbClr val="DCC3AC"/>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rot="3067879">
            <a:off x="15046306" y="7691060"/>
            <a:ext cx="2484075" cy="3134480"/>
          </a:xfrm>
          <a:custGeom>
            <a:avLst/>
            <a:gdLst/>
            <a:ahLst/>
            <a:cxnLst/>
            <a:rect l="l" t="t" r="r" b="b"/>
            <a:pathLst>
              <a:path w="2484075" h="3134480">
                <a:moveTo>
                  <a:pt x="0" y="0"/>
                </a:moveTo>
                <a:lnTo>
                  <a:pt x="2484075" y="0"/>
                </a:lnTo>
                <a:lnTo>
                  <a:pt x="2484075" y="3134480"/>
                </a:lnTo>
                <a:lnTo>
                  <a:pt x="0" y="3134480"/>
                </a:lnTo>
                <a:lnTo>
                  <a:pt x="0" y="0"/>
                </a:lnTo>
                <a:close/>
              </a:path>
            </a:pathLst>
          </a:custGeom>
          <a:blipFill>
            <a:blip r:embed="rId2"/>
            <a:stretch>
              <a:fillRect/>
            </a:stretch>
          </a:blipFill>
        </p:spPr>
      </p:sp>
      <p:sp>
        <p:nvSpPr>
          <p:cNvPr id="6" name="Freeform 6"/>
          <p:cNvSpPr/>
          <p:nvPr/>
        </p:nvSpPr>
        <p:spPr>
          <a:xfrm rot="-4063775">
            <a:off x="729149" y="2068980"/>
            <a:ext cx="1806132" cy="1934278"/>
          </a:xfrm>
          <a:custGeom>
            <a:avLst/>
            <a:gdLst/>
            <a:ahLst/>
            <a:cxnLst/>
            <a:rect l="l" t="t" r="r" b="b"/>
            <a:pathLst>
              <a:path w="1806132" h="1934278">
                <a:moveTo>
                  <a:pt x="0" y="0"/>
                </a:moveTo>
                <a:lnTo>
                  <a:pt x="1806132" y="0"/>
                </a:lnTo>
                <a:lnTo>
                  <a:pt x="1806132" y="1934278"/>
                </a:lnTo>
                <a:lnTo>
                  <a:pt x="0" y="1934278"/>
                </a:lnTo>
                <a:lnTo>
                  <a:pt x="0" y="0"/>
                </a:lnTo>
                <a:close/>
              </a:path>
            </a:pathLst>
          </a:custGeom>
          <a:blipFill>
            <a:blip r:embed="rId3"/>
            <a:stretch>
              <a:fillRect/>
            </a:stretch>
          </a:blipFill>
        </p:spPr>
      </p:sp>
      <p:sp>
        <p:nvSpPr>
          <p:cNvPr id="7" name="Freeform 7"/>
          <p:cNvSpPr/>
          <p:nvPr/>
        </p:nvSpPr>
        <p:spPr>
          <a:xfrm>
            <a:off x="14253239" y="-1001116"/>
            <a:ext cx="6012122" cy="2029816"/>
          </a:xfrm>
          <a:custGeom>
            <a:avLst/>
            <a:gdLst/>
            <a:ahLst/>
            <a:cxnLst/>
            <a:rect l="l" t="t" r="r" b="b"/>
            <a:pathLst>
              <a:path w="6012122" h="2029816">
                <a:moveTo>
                  <a:pt x="0" y="0"/>
                </a:moveTo>
                <a:lnTo>
                  <a:pt x="6012122" y="0"/>
                </a:lnTo>
                <a:lnTo>
                  <a:pt x="6012122" y="2029816"/>
                </a:lnTo>
                <a:lnTo>
                  <a:pt x="0" y="202981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a:off x="14688650" y="-2388553"/>
            <a:ext cx="4030989" cy="4114800"/>
          </a:xfrm>
          <a:custGeom>
            <a:avLst/>
            <a:gdLst/>
            <a:ahLst/>
            <a:cxnLst/>
            <a:rect l="l" t="t" r="r" b="b"/>
            <a:pathLst>
              <a:path w="4030989" h="4114800">
                <a:moveTo>
                  <a:pt x="0" y="0"/>
                </a:moveTo>
                <a:lnTo>
                  <a:pt x="4030989" y="0"/>
                </a:lnTo>
                <a:lnTo>
                  <a:pt x="4030989"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9" name="TextBox 9"/>
          <p:cNvSpPr txBox="1"/>
          <p:nvPr/>
        </p:nvSpPr>
        <p:spPr>
          <a:xfrm>
            <a:off x="2512211" y="3168642"/>
            <a:ext cx="13421192" cy="5580315"/>
          </a:xfrm>
          <a:prstGeom prst="rect">
            <a:avLst/>
          </a:prstGeom>
        </p:spPr>
        <p:txBody>
          <a:bodyPr lIns="0" tIns="0" rIns="0" bIns="0" rtlCol="0" anchor="t">
            <a:spAutoFit/>
          </a:bodyPr>
          <a:lstStyle/>
          <a:p>
            <a:pPr algn="just">
              <a:lnSpc>
                <a:spcPts val="6373"/>
              </a:lnSpc>
            </a:pPr>
            <a:r>
              <a:rPr lang="en-US" sz="4552">
                <a:solidFill>
                  <a:srgbClr val="000000"/>
                </a:solidFill>
                <a:latin typeface="HK Grotesk Bold"/>
              </a:rPr>
              <a:t>Good afternoon, everyone. Today, I'm excited to present to you the final year project, the QETC Dashboard. This project aims to address the challenges faced by the QETC program in managing student exchanges and provide a solution that streamlines the process and enhances decision-making.</a:t>
            </a:r>
          </a:p>
        </p:txBody>
      </p:sp>
      <p:sp>
        <p:nvSpPr>
          <p:cNvPr id="10" name="TextBox 10"/>
          <p:cNvSpPr txBox="1"/>
          <p:nvPr/>
        </p:nvSpPr>
        <p:spPr>
          <a:xfrm>
            <a:off x="5192893" y="857250"/>
            <a:ext cx="8059828" cy="1566544"/>
          </a:xfrm>
          <a:prstGeom prst="rect">
            <a:avLst/>
          </a:prstGeom>
        </p:spPr>
        <p:txBody>
          <a:bodyPr lIns="0" tIns="0" rIns="0" bIns="0" rtlCol="0" anchor="t">
            <a:spAutoFit/>
          </a:bodyPr>
          <a:lstStyle/>
          <a:p>
            <a:pPr algn="ctr">
              <a:lnSpc>
                <a:spcPts val="12880"/>
              </a:lnSpc>
            </a:pPr>
            <a:r>
              <a:rPr lang="en-US" sz="9200">
                <a:solidFill>
                  <a:srgbClr val="000000"/>
                </a:solidFill>
                <a:latin typeface="Paytone One Bold"/>
              </a:rPr>
              <a:t>Introduction</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sp>
        <p:nvSpPr>
          <p:cNvPr id="2" name="Freeform 2"/>
          <p:cNvSpPr/>
          <p:nvPr/>
        </p:nvSpPr>
        <p:spPr>
          <a:xfrm>
            <a:off x="-1173855" y="-2556703"/>
            <a:ext cx="19461855" cy="7890897"/>
          </a:xfrm>
          <a:custGeom>
            <a:avLst/>
            <a:gdLst/>
            <a:ahLst/>
            <a:cxnLst/>
            <a:rect l="l" t="t" r="r" b="b"/>
            <a:pathLst>
              <a:path w="19461855" h="7890897">
                <a:moveTo>
                  <a:pt x="0" y="0"/>
                </a:moveTo>
                <a:lnTo>
                  <a:pt x="19461855" y="0"/>
                </a:lnTo>
                <a:lnTo>
                  <a:pt x="19461855" y="7890897"/>
                </a:lnTo>
                <a:lnTo>
                  <a:pt x="0" y="7890897"/>
                </a:lnTo>
                <a:lnTo>
                  <a:pt x="0" y="0"/>
                </a:lnTo>
                <a:close/>
              </a:path>
            </a:pathLst>
          </a:custGeom>
          <a:blipFill>
            <a:blip r:embed="rId2">
              <a:alphaModFix amt="42000"/>
              <a:extLst>
                <a:ext uri="{96DAC541-7B7A-43D3-8B79-37D633B846F1}">
                  <asvg:svgBlip xmlns:asvg="http://schemas.microsoft.com/office/drawing/2016/SVG/main" r:embed="rId3"/>
                </a:ext>
              </a:extLst>
            </a:blip>
            <a:stretch>
              <a:fillRect/>
            </a:stretch>
          </a:blipFill>
        </p:spPr>
      </p:sp>
      <p:sp>
        <p:nvSpPr>
          <p:cNvPr id="3" name="Freeform 3"/>
          <p:cNvSpPr/>
          <p:nvPr/>
        </p:nvSpPr>
        <p:spPr>
          <a:xfrm>
            <a:off x="2616029" y="3133094"/>
            <a:ext cx="12574917" cy="5812118"/>
          </a:xfrm>
          <a:custGeom>
            <a:avLst/>
            <a:gdLst/>
            <a:ahLst/>
            <a:cxnLst/>
            <a:rect l="l" t="t" r="r" b="b"/>
            <a:pathLst>
              <a:path w="12574917" h="5812118">
                <a:moveTo>
                  <a:pt x="0" y="0"/>
                </a:moveTo>
                <a:lnTo>
                  <a:pt x="12574917" y="0"/>
                </a:lnTo>
                <a:lnTo>
                  <a:pt x="12574917" y="5812118"/>
                </a:lnTo>
                <a:lnTo>
                  <a:pt x="0" y="581211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2591632" y="1217295"/>
            <a:ext cx="11665426" cy="1566544"/>
          </a:xfrm>
          <a:prstGeom prst="rect">
            <a:avLst/>
          </a:prstGeom>
        </p:spPr>
        <p:txBody>
          <a:bodyPr lIns="0" tIns="0" rIns="0" bIns="0" rtlCol="0" anchor="t">
            <a:spAutoFit/>
          </a:bodyPr>
          <a:lstStyle/>
          <a:p>
            <a:pPr algn="ctr">
              <a:lnSpc>
                <a:spcPts val="12880"/>
              </a:lnSpc>
            </a:pPr>
            <a:r>
              <a:rPr lang="en-US" sz="9200">
                <a:solidFill>
                  <a:srgbClr val="000000"/>
                </a:solidFill>
                <a:latin typeface="Paytone One Bold"/>
              </a:rPr>
              <a:t>Problem Statement</a:t>
            </a:r>
          </a:p>
        </p:txBody>
      </p:sp>
      <p:sp>
        <p:nvSpPr>
          <p:cNvPr id="5" name="TextBox 5"/>
          <p:cNvSpPr txBox="1"/>
          <p:nvPr/>
        </p:nvSpPr>
        <p:spPr>
          <a:xfrm>
            <a:off x="4475732" y="3771112"/>
            <a:ext cx="10182061" cy="1038379"/>
          </a:xfrm>
          <a:prstGeom prst="rect">
            <a:avLst/>
          </a:prstGeom>
        </p:spPr>
        <p:txBody>
          <a:bodyPr lIns="0" tIns="0" rIns="0" bIns="0" rtlCol="0" anchor="t">
            <a:spAutoFit/>
          </a:bodyPr>
          <a:lstStyle/>
          <a:p>
            <a:pPr>
              <a:lnSpc>
                <a:spcPts val="4191"/>
              </a:lnSpc>
            </a:pPr>
            <a:r>
              <a:rPr lang="en-US" sz="2993">
                <a:solidFill>
                  <a:srgbClr val="000000"/>
                </a:solidFill>
                <a:latin typeface="HK Grotesk Bold"/>
              </a:rPr>
              <a:t>The QETC program lacked an efficient and user-friendly system for analyzing student enrollment data.</a:t>
            </a:r>
          </a:p>
        </p:txBody>
      </p:sp>
      <p:sp>
        <p:nvSpPr>
          <p:cNvPr id="6" name="TextBox 6"/>
          <p:cNvSpPr txBox="1"/>
          <p:nvPr/>
        </p:nvSpPr>
        <p:spPr>
          <a:xfrm>
            <a:off x="4475732" y="6779087"/>
            <a:ext cx="10182061" cy="2041044"/>
          </a:xfrm>
          <a:prstGeom prst="rect">
            <a:avLst/>
          </a:prstGeom>
        </p:spPr>
        <p:txBody>
          <a:bodyPr lIns="0" tIns="0" rIns="0" bIns="0" rtlCol="0" anchor="t">
            <a:spAutoFit/>
          </a:bodyPr>
          <a:lstStyle/>
          <a:p>
            <a:pPr>
              <a:lnSpc>
                <a:spcPts val="4051"/>
              </a:lnSpc>
            </a:pPr>
            <a:r>
              <a:rPr lang="en-US" sz="2893">
                <a:solidFill>
                  <a:srgbClr val="000000"/>
                </a:solidFill>
                <a:latin typeface="HK Grotesk Bold"/>
              </a:rPr>
              <a:t>Administrators and stakeholders faced challenges in understanding enrollment trends, commission distributions, and other key metrics necessary for effective planning and decision making.</a:t>
            </a:r>
          </a:p>
        </p:txBody>
      </p:sp>
      <p:sp>
        <p:nvSpPr>
          <p:cNvPr id="7" name="TextBox 7"/>
          <p:cNvSpPr txBox="1"/>
          <p:nvPr/>
        </p:nvSpPr>
        <p:spPr>
          <a:xfrm>
            <a:off x="2663601" y="3472123"/>
            <a:ext cx="1812131" cy="1566544"/>
          </a:xfrm>
          <a:prstGeom prst="rect">
            <a:avLst/>
          </a:prstGeom>
        </p:spPr>
        <p:txBody>
          <a:bodyPr lIns="0" tIns="0" rIns="0" bIns="0" rtlCol="0" anchor="t">
            <a:spAutoFit/>
          </a:bodyPr>
          <a:lstStyle/>
          <a:p>
            <a:pPr algn="ctr">
              <a:lnSpc>
                <a:spcPts val="12880"/>
              </a:lnSpc>
            </a:pPr>
            <a:r>
              <a:rPr lang="en-US" sz="9200">
                <a:solidFill>
                  <a:srgbClr val="000000"/>
                </a:solidFill>
                <a:latin typeface="Paytone One Bold"/>
              </a:rPr>
              <a:t>1.</a:t>
            </a:r>
          </a:p>
        </p:txBody>
      </p:sp>
      <p:sp>
        <p:nvSpPr>
          <p:cNvPr id="8" name="TextBox 8"/>
          <p:cNvSpPr txBox="1"/>
          <p:nvPr/>
        </p:nvSpPr>
        <p:spPr>
          <a:xfrm>
            <a:off x="2663601" y="6664787"/>
            <a:ext cx="1812131" cy="1566544"/>
          </a:xfrm>
          <a:prstGeom prst="rect">
            <a:avLst/>
          </a:prstGeom>
        </p:spPr>
        <p:txBody>
          <a:bodyPr lIns="0" tIns="0" rIns="0" bIns="0" rtlCol="0" anchor="t">
            <a:spAutoFit/>
          </a:bodyPr>
          <a:lstStyle/>
          <a:p>
            <a:pPr algn="ctr">
              <a:lnSpc>
                <a:spcPts val="12880"/>
              </a:lnSpc>
            </a:pPr>
            <a:r>
              <a:rPr lang="en-US" sz="9200">
                <a:solidFill>
                  <a:srgbClr val="000000"/>
                </a:solidFill>
                <a:latin typeface="Paytone One Bold"/>
              </a:rPr>
              <a:t>2.</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sp>
        <p:nvSpPr>
          <p:cNvPr id="2" name="Freeform 2"/>
          <p:cNvSpPr/>
          <p:nvPr/>
        </p:nvSpPr>
        <p:spPr>
          <a:xfrm>
            <a:off x="2616029" y="3133094"/>
            <a:ext cx="12574917" cy="5812118"/>
          </a:xfrm>
          <a:custGeom>
            <a:avLst/>
            <a:gdLst/>
            <a:ahLst/>
            <a:cxnLst/>
            <a:rect l="l" t="t" r="r" b="b"/>
            <a:pathLst>
              <a:path w="12574917" h="5812118">
                <a:moveTo>
                  <a:pt x="0" y="0"/>
                </a:moveTo>
                <a:lnTo>
                  <a:pt x="12574917" y="0"/>
                </a:lnTo>
                <a:lnTo>
                  <a:pt x="12574917" y="5812118"/>
                </a:lnTo>
                <a:lnTo>
                  <a:pt x="0" y="581211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2663601" y="3472123"/>
            <a:ext cx="1812131" cy="1566544"/>
          </a:xfrm>
          <a:prstGeom prst="rect">
            <a:avLst/>
          </a:prstGeom>
        </p:spPr>
        <p:txBody>
          <a:bodyPr lIns="0" tIns="0" rIns="0" bIns="0" rtlCol="0" anchor="t">
            <a:spAutoFit/>
          </a:bodyPr>
          <a:lstStyle/>
          <a:p>
            <a:pPr algn="ctr">
              <a:lnSpc>
                <a:spcPts val="12880"/>
              </a:lnSpc>
            </a:pPr>
            <a:r>
              <a:rPr lang="en-US" sz="9200">
                <a:solidFill>
                  <a:srgbClr val="000000"/>
                </a:solidFill>
                <a:latin typeface="Paytone One Bold"/>
              </a:rPr>
              <a:t>3.</a:t>
            </a:r>
          </a:p>
        </p:txBody>
      </p:sp>
      <p:sp>
        <p:nvSpPr>
          <p:cNvPr id="4" name="TextBox 4"/>
          <p:cNvSpPr txBox="1"/>
          <p:nvPr/>
        </p:nvSpPr>
        <p:spPr>
          <a:xfrm>
            <a:off x="2663601" y="6686130"/>
            <a:ext cx="1812131" cy="1566544"/>
          </a:xfrm>
          <a:prstGeom prst="rect">
            <a:avLst/>
          </a:prstGeom>
        </p:spPr>
        <p:txBody>
          <a:bodyPr lIns="0" tIns="0" rIns="0" bIns="0" rtlCol="0" anchor="t">
            <a:spAutoFit/>
          </a:bodyPr>
          <a:lstStyle/>
          <a:p>
            <a:pPr algn="ctr">
              <a:lnSpc>
                <a:spcPts val="12880"/>
              </a:lnSpc>
            </a:pPr>
            <a:r>
              <a:rPr lang="en-US" sz="9200">
                <a:solidFill>
                  <a:srgbClr val="000000"/>
                </a:solidFill>
                <a:latin typeface="Paytone One Bold"/>
              </a:rPr>
              <a:t>4.</a:t>
            </a:r>
          </a:p>
        </p:txBody>
      </p:sp>
      <p:sp>
        <p:nvSpPr>
          <p:cNvPr id="5" name="TextBox 5"/>
          <p:cNvSpPr txBox="1"/>
          <p:nvPr/>
        </p:nvSpPr>
        <p:spPr>
          <a:xfrm>
            <a:off x="4475732" y="3771112"/>
            <a:ext cx="10182061" cy="1562254"/>
          </a:xfrm>
          <a:prstGeom prst="rect">
            <a:avLst/>
          </a:prstGeom>
        </p:spPr>
        <p:txBody>
          <a:bodyPr lIns="0" tIns="0" rIns="0" bIns="0" rtlCol="0" anchor="t">
            <a:spAutoFit/>
          </a:bodyPr>
          <a:lstStyle/>
          <a:p>
            <a:pPr>
              <a:lnSpc>
                <a:spcPts val="4191"/>
              </a:lnSpc>
            </a:pPr>
            <a:r>
              <a:rPr lang="en-US" sz="2993">
                <a:solidFill>
                  <a:srgbClr val="000000"/>
                </a:solidFill>
                <a:latin typeface="HK Grotesk Bold"/>
              </a:rPr>
              <a:t>Lack of centralized data, limited insights, and manual data handling hinder efficient decision-making and growth opportunities.</a:t>
            </a:r>
          </a:p>
        </p:txBody>
      </p:sp>
      <p:sp>
        <p:nvSpPr>
          <p:cNvPr id="6" name="TextBox 6"/>
          <p:cNvSpPr txBox="1"/>
          <p:nvPr/>
        </p:nvSpPr>
        <p:spPr>
          <a:xfrm>
            <a:off x="4475732" y="6790905"/>
            <a:ext cx="10182061" cy="1562254"/>
          </a:xfrm>
          <a:prstGeom prst="rect">
            <a:avLst/>
          </a:prstGeom>
        </p:spPr>
        <p:txBody>
          <a:bodyPr lIns="0" tIns="0" rIns="0" bIns="0" rtlCol="0" anchor="t">
            <a:spAutoFit/>
          </a:bodyPr>
          <a:lstStyle/>
          <a:p>
            <a:pPr>
              <a:lnSpc>
                <a:spcPts val="4191"/>
              </a:lnSpc>
            </a:pPr>
            <a:r>
              <a:rPr lang="en-US" sz="2993">
                <a:solidFill>
                  <a:srgbClr val="000000"/>
                </a:solidFill>
                <a:latin typeface="HK Grotesk Bold"/>
              </a:rPr>
              <a:t>Purpose of the QETC Dashboard: To address these challenges and transform educational institutions' operations through data-driven solutions.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sp>
        <p:nvSpPr>
          <p:cNvPr id="2" name="Freeform 2"/>
          <p:cNvSpPr/>
          <p:nvPr/>
        </p:nvSpPr>
        <p:spPr>
          <a:xfrm>
            <a:off x="803234" y="1647093"/>
            <a:ext cx="15023086" cy="8450486"/>
          </a:xfrm>
          <a:custGeom>
            <a:avLst/>
            <a:gdLst/>
            <a:ahLst/>
            <a:cxnLst/>
            <a:rect l="l" t="t" r="r" b="b"/>
            <a:pathLst>
              <a:path w="15023086" h="8450486">
                <a:moveTo>
                  <a:pt x="0" y="0"/>
                </a:moveTo>
                <a:lnTo>
                  <a:pt x="15023087" y="0"/>
                </a:lnTo>
                <a:lnTo>
                  <a:pt x="15023087" y="8450486"/>
                </a:lnTo>
                <a:lnTo>
                  <a:pt x="0" y="8450486"/>
                </a:lnTo>
                <a:lnTo>
                  <a:pt x="0" y="0"/>
                </a:lnTo>
                <a:close/>
              </a:path>
            </a:pathLst>
          </a:custGeom>
          <a:blipFill>
            <a:blip r:embed="rId2">
              <a:extLst>
                <a:ext uri="{96DAC541-7B7A-43D3-8B79-37D633B846F1}">
                  <asvg:svgBlip xmlns:asvg="http://schemas.microsoft.com/office/drawing/2016/SVG/main" r:embed="rId3"/>
                </a:ext>
              </a:extLst>
            </a:blip>
            <a:stretch>
              <a:fillRect t="-6696" b="-21303"/>
            </a:stretch>
          </a:blipFill>
        </p:spPr>
      </p:sp>
      <p:sp>
        <p:nvSpPr>
          <p:cNvPr id="3" name="TextBox 3"/>
          <p:cNvSpPr txBox="1"/>
          <p:nvPr/>
        </p:nvSpPr>
        <p:spPr>
          <a:xfrm>
            <a:off x="803234" y="-123825"/>
            <a:ext cx="6618223" cy="1080927"/>
          </a:xfrm>
          <a:prstGeom prst="rect">
            <a:avLst/>
          </a:prstGeom>
        </p:spPr>
        <p:txBody>
          <a:bodyPr lIns="0" tIns="0" rIns="0" bIns="0" rtlCol="0" anchor="t">
            <a:spAutoFit/>
          </a:bodyPr>
          <a:lstStyle/>
          <a:p>
            <a:pPr algn="ctr">
              <a:lnSpc>
                <a:spcPts val="8836"/>
              </a:lnSpc>
            </a:pPr>
            <a:r>
              <a:rPr lang="en-US" sz="6311">
                <a:solidFill>
                  <a:srgbClr val="000000"/>
                </a:solidFill>
                <a:latin typeface="Archivo Black"/>
              </a:rPr>
              <a:t>OBJECTIVES</a:t>
            </a:r>
          </a:p>
        </p:txBody>
      </p:sp>
      <p:sp>
        <p:nvSpPr>
          <p:cNvPr id="4" name="TextBox 4"/>
          <p:cNvSpPr txBox="1"/>
          <p:nvPr/>
        </p:nvSpPr>
        <p:spPr>
          <a:xfrm>
            <a:off x="5732569" y="1283807"/>
            <a:ext cx="4984179" cy="650371"/>
          </a:xfrm>
          <a:prstGeom prst="rect">
            <a:avLst/>
          </a:prstGeom>
        </p:spPr>
        <p:txBody>
          <a:bodyPr lIns="0" tIns="0" rIns="0" bIns="0" rtlCol="0" anchor="t">
            <a:spAutoFit/>
          </a:bodyPr>
          <a:lstStyle/>
          <a:p>
            <a:pPr algn="ctr">
              <a:lnSpc>
                <a:spcPts val="5300"/>
              </a:lnSpc>
            </a:pPr>
            <a:r>
              <a:rPr lang="en-US" sz="3786">
                <a:solidFill>
                  <a:srgbClr val="000000"/>
                </a:solidFill>
                <a:latin typeface="Paytone One Bold"/>
              </a:rPr>
              <a:t>OBECTIVE 1</a:t>
            </a:r>
          </a:p>
        </p:txBody>
      </p:sp>
      <p:sp>
        <p:nvSpPr>
          <p:cNvPr id="5" name="TextBox 5"/>
          <p:cNvSpPr txBox="1"/>
          <p:nvPr/>
        </p:nvSpPr>
        <p:spPr>
          <a:xfrm>
            <a:off x="1476475" y="3282004"/>
            <a:ext cx="13729567" cy="5179392"/>
          </a:xfrm>
          <a:prstGeom prst="rect">
            <a:avLst/>
          </a:prstGeom>
        </p:spPr>
        <p:txBody>
          <a:bodyPr lIns="0" tIns="0" rIns="0" bIns="0" rtlCol="0" anchor="t">
            <a:spAutoFit/>
          </a:bodyPr>
          <a:lstStyle/>
          <a:p>
            <a:pPr algn="just">
              <a:lnSpc>
                <a:spcPts val="5870"/>
              </a:lnSpc>
            </a:pPr>
            <a:r>
              <a:rPr lang="en-US" sz="4193">
                <a:solidFill>
                  <a:srgbClr val="000000"/>
                </a:solidFill>
                <a:latin typeface="HK Grotesk Bold"/>
              </a:rPr>
              <a:t>To propose and analyze the number of students enrolled in the QETC program over a specific period, leveraging historical data. By analyzing enrollment trends, we can identify patterns and factors that influence student participation. This analysis will provide valuable insights for program development, marketing strategies, and resource allocation.</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781563" y="180748"/>
            <a:ext cx="12986487" cy="9350271"/>
          </a:xfrm>
          <a:custGeom>
            <a:avLst/>
            <a:gdLst/>
            <a:ahLst/>
            <a:cxnLst/>
            <a:rect l="l" t="t" r="r" b="b"/>
            <a:pathLst>
              <a:path w="12986487" h="9350271">
                <a:moveTo>
                  <a:pt x="0" y="0"/>
                </a:moveTo>
                <a:lnTo>
                  <a:pt x="12986487" y="0"/>
                </a:lnTo>
                <a:lnTo>
                  <a:pt x="12986487" y="9350271"/>
                </a:lnTo>
                <a:lnTo>
                  <a:pt x="0" y="935027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2756315" y="1881133"/>
            <a:ext cx="11506707" cy="6448533"/>
          </a:xfrm>
          <a:prstGeom prst="rect">
            <a:avLst/>
          </a:prstGeom>
        </p:spPr>
        <p:txBody>
          <a:bodyPr lIns="0" tIns="0" rIns="0" bIns="0" rtlCol="0" anchor="t">
            <a:spAutoFit/>
          </a:bodyPr>
          <a:lstStyle/>
          <a:p>
            <a:pPr algn="just">
              <a:lnSpc>
                <a:spcPts val="5685"/>
              </a:lnSpc>
            </a:pPr>
            <a:r>
              <a:rPr lang="en-US" sz="4061">
                <a:solidFill>
                  <a:srgbClr val="000000"/>
                </a:solidFill>
                <a:latin typeface="HK Grotesk Bold"/>
              </a:rPr>
              <a:t>To develop a predictive model that forecasts the number of students for future enrollment periods. By incorporating machine learning algorithms and data analytics techniques, we can generate accurate predictions, enabling QETC administrators to plan ahead and make informed decisions. This predictive capability will greatly enhance the program's efficiency and effectiveness.</a:t>
            </a:r>
          </a:p>
        </p:txBody>
      </p:sp>
      <p:sp>
        <p:nvSpPr>
          <p:cNvPr id="4" name="TextBox 4"/>
          <p:cNvSpPr txBox="1"/>
          <p:nvPr/>
        </p:nvSpPr>
        <p:spPr>
          <a:xfrm>
            <a:off x="6170687" y="367944"/>
            <a:ext cx="4526271" cy="660756"/>
          </a:xfrm>
          <a:prstGeom prst="rect">
            <a:avLst/>
          </a:prstGeom>
        </p:spPr>
        <p:txBody>
          <a:bodyPr lIns="0" tIns="0" rIns="0" bIns="0" rtlCol="0" anchor="t">
            <a:spAutoFit/>
          </a:bodyPr>
          <a:lstStyle/>
          <a:p>
            <a:pPr algn="ctr">
              <a:lnSpc>
                <a:spcPts val="5484"/>
              </a:lnSpc>
            </a:pPr>
            <a:r>
              <a:rPr lang="en-US" sz="3917">
                <a:solidFill>
                  <a:srgbClr val="000000"/>
                </a:solidFill>
                <a:latin typeface="Paytone One Bold"/>
              </a:rPr>
              <a:t>OBECTIVE 2</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TotalTime>
  <Words>812</Words>
  <Application>Microsoft Office PowerPoint</Application>
  <PresentationFormat>Custom</PresentationFormat>
  <Paragraphs>54</Paragraphs>
  <Slides>20</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20</vt:i4>
      </vt:variant>
    </vt:vector>
  </HeadingPairs>
  <TitlesOfParts>
    <vt:vector size="28" baseType="lpstr">
      <vt:lpstr>Paytone One Bold</vt:lpstr>
      <vt:lpstr>Archivo Black</vt:lpstr>
      <vt:lpstr>Calibri</vt:lpstr>
      <vt:lpstr>Arial</vt:lpstr>
      <vt:lpstr>HK Grotesk Bold</vt:lpstr>
      <vt:lpstr>Paytone One</vt:lpstr>
      <vt:lpstr>Quicksand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Analysis of Thyroid Disease</dc:title>
  <dc:creator>ahmed</dc:creator>
  <cp:lastModifiedBy>AHMED ABDI MOHAMED</cp:lastModifiedBy>
  <cp:revision>1</cp:revision>
  <dcterms:created xsi:type="dcterms:W3CDTF">2006-08-16T00:00:00Z</dcterms:created>
  <dcterms:modified xsi:type="dcterms:W3CDTF">2023-07-09T04:55:28Z</dcterms:modified>
  <dc:identifier>DAFm04O-ayo</dc:identifier>
</cp:coreProperties>
</file>